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71" r:id="rId2"/>
    <p:sldId id="296" r:id="rId3"/>
    <p:sldId id="280" r:id="rId4"/>
    <p:sldId id="298" r:id="rId5"/>
    <p:sldId id="304" r:id="rId6"/>
    <p:sldId id="281" r:id="rId7"/>
    <p:sldId id="299" r:id="rId8"/>
    <p:sldId id="300" r:id="rId9"/>
    <p:sldId id="305" r:id="rId10"/>
    <p:sldId id="306" r:id="rId11"/>
    <p:sldId id="301" r:id="rId12"/>
    <p:sldId id="302" r:id="rId13"/>
    <p:sldId id="307" r:id="rId14"/>
    <p:sldId id="295" r:id="rId1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4C9DD-6897-4312-8E86-E4729C86FF83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53397-9102-4273-AE03-29BFE7D95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57A58CE-80F1-46A9-B648-9F2FE7F4829C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06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83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05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78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26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922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777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61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96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6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5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90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32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76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3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7A58CE-80F1-46A9-B648-9F2FE7F4829C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4464496" cy="58745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«Совёнок»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064123"/>
            <a:ext cx="8208911" cy="531720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60000"/>
              </a:lnSpc>
              <a:spcAft>
                <a:spcPts val="0"/>
              </a:spcAft>
              <a:buNone/>
            </a:pPr>
            <a:r>
              <a:rPr lang="ru-RU" sz="39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«Создание условий поддержки детской инициативы и самостоятельности в ДОУ»</a:t>
            </a:r>
            <a:r>
              <a:rPr lang="ru-RU" sz="39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</a:t>
            </a:r>
          </a:p>
          <a:p>
            <a:pPr marL="0" indent="0" algn="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Чиркова Д.С.</a:t>
            </a:r>
          </a:p>
          <a:p>
            <a:pPr marL="0" indent="0" algn="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Вагина Г.В.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</a:p>
        </p:txBody>
      </p:sp>
      <p:pic>
        <p:nvPicPr>
          <p:cNvPr id="4" name="Рисунок 3" descr="http://vdohnovlennye.ru/wp-content/uploads/2014/03/masha-masha-24732635812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50671"/>
            <a:ext cx="300039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80494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E4086E-CDE3-9833-5416-4BCF2CA65546}"/>
              </a:ext>
            </a:extLst>
          </p:cNvPr>
          <p:cNvSpPr txBox="1"/>
          <p:nvPr/>
        </p:nvSpPr>
        <p:spPr>
          <a:xfrm>
            <a:off x="467544" y="620688"/>
            <a:ext cx="820891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228600" algn="just"/>
            <a:r>
              <a:rPr lang="ru-RU" sz="24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Ориентировать детей на получение хорошего результата, своевременно обращать особое внимание на детей, проявляющих небрежность, равнодушие к результату, склонных не завершать работу.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8600" algn="just"/>
            <a:r>
              <a:rPr lang="ru-RU" sz="24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Дозировать помощь детям. Если ситуация подобна той, в которой ребенок действовал раньше, но его сдерживает новизна обстановки, достаточно просто намекнуть, посоветовать вспомнить, как он действовал в аналогичном случае.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8600" algn="just"/>
            <a:r>
              <a:rPr lang="ru-RU" sz="24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 Поддерживать у детей чувство гордости и радости от успешных самостоятельных действий, подчеркивать рост возможностей и достижений каждого ребенка.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8600" algn="just"/>
            <a:r>
              <a:rPr lang="ru-RU" sz="24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Для начала давать простые задания (снимать </a:t>
            </a:r>
            <a:r>
              <a:rPr lang="ru-RU" sz="2400" i="1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«страх не справлюсь»</a:t>
            </a:r>
            <a:r>
              <a:rPr lang="ru-RU" sz="24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1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78431D-532E-E6A7-4EC7-87774B9C0B27}"/>
              </a:ext>
            </a:extLst>
          </p:cNvPr>
          <p:cNvSpPr txBox="1"/>
          <p:nvPr/>
        </p:nvSpPr>
        <p:spPr>
          <a:xfrm>
            <a:off x="539552" y="259315"/>
            <a:ext cx="8280920" cy="6613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193675" indent="-6350" algn="ctr"/>
            <a:r>
              <a:rPr lang="ru-RU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каждой возрастной ступени развития имеется приоритетная сфера проявления детской инициативы: </a:t>
            </a:r>
          </a:p>
          <a:p>
            <a:pPr marL="6350" marR="193675" indent="-6350"/>
            <a:r>
              <a:rPr lang="ru-RU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раннем возрасте это самостоятельное передвижение в пространстве, исследование предметов на основе манипулирования; </a:t>
            </a:r>
          </a:p>
          <a:p>
            <a:pPr marL="6350" marR="193675" indent="-6350"/>
            <a:r>
              <a:rPr lang="ru-RU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-2-3 года активная самостоятельная исследовательская деятельность с предметами; </a:t>
            </a:r>
          </a:p>
          <a:p>
            <a:pPr marL="6350" marR="193675" indent="-6350"/>
            <a:r>
              <a:rPr lang="ru-RU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-3-4 года продуктивная деятельность; </a:t>
            </a:r>
          </a:p>
          <a:p>
            <a:pPr marL="6350" marR="193675" indent="-6350"/>
            <a:r>
              <a:rPr lang="ru-RU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- 4-5 лет познавательная деятельность, расширение информационного кругозора, игровая деятельность со сверстниками; </a:t>
            </a:r>
          </a:p>
          <a:p>
            <a:pPr marL="6350" marR="193675" indent="-6350"/>
            <a:r>
              <a:rPr lang="ru-RU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- 5-6 лет </a:t>
            </a:r>
            <a:r>
              <a:rPr lang="ru-RU" sz="2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внеситуативно</a:t>
            </a:r>
            <a:r>
              <a:rPr lang="ru-RU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личностное общение со взрослым и сверстниками, а также информационная познавательная инициатива; </a:t>
            </a:r>
          </a:p>
          <a:p>
            <a:pPr marL="6350" marR="193675" indent="-6350"/>
            <a:r>
              <a:rPr lang="ru-RU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-6-7 лет расширение сфер собственной компетентности в различных областях практической предметной, в том числе орудийной, деятельности, а также информационная познавательная деятельность. </a:t>
            </a:r>
          </a:p>
          <a:p>
            <a:pPr marL="6350" indent="228600" algn="just">
              <a:lnSpc>
                <a:spcPct val="150000"/>
              </a:lnSpc>
              <a:spcAft>
                <a:spcPts val="60"/>
              </a:spcAft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0517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78A7F3-E42F-A710-289F-AA844866C208}"/>
              </a:ext>
            </a:extLst>
          </p:cNvPr>
          <p:cNvSpPr txBox="1"/>
          <p:nvPr/>
        </p:nvSpPr>
        <p:spPr>
          <a:xfrm>
            <a:off x="845586" y="548680"/>
            <a:ext cx="7452828" cy="5281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kern="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8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етская инициатива является важнейшим показателем детского развития, это способность детей к самостоятельным, активным действиям, развитие коммуникативных способностей детей, позволяющих разрешать конфликтные ситуации со сверстниками, развитие умения детей работать в группе </a:t>
            </a:r>
            <a:r>
              <a:rPr lang="ru-RU" sz="32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сверстников.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36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DF6D8-17C4-945B-749A-251A0EC518D5}"/>
              </a:ext>
            </a:extLst>
          </p:cNvPr>
          <p:cNvSpPr txBox="1"/>
          <p:nvPr/>
        </p:nvSpPr>
        <p:spPr>
          <a:xfrm>
            <a:off x="683568" y="764704"/>
            <a:ext cx="784887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32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32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«ДАЖЕ  ИНИЦИАТИВНЫЙ  ГЛУПЕЦ, </a:t>
            </a:r>
          </a:p>
          <a:p>
            <a:pPr algn="ctr">
              <a:buNone/>
            </a:pPr>
            <a:endParaRPr lang="ru-RU" sz="32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32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 ХОТЬ  ЧТО-ТО   ДЕЛАЕТ, </a:t>
            </a:r>
          </a:p>
          <a:p>
            <a:pPr algn="ctr">
              <a:buNone/>
            </a:pPr>
            <a:endParaRPr lang="ru-RU" sz="32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32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  ОСОБЫХ  УСИЛИЙ  ОБОЙДЕТ</a:t>
            </a:r>
          </a:p>
          <a:p>
            <a:pPr algn="ctr">
              <a:buNone/>
            </a:pPr>
            <a:r>
              <a:rPr lang="ru-RU" sz="32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ru-RU" sz="32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ПАССИВНОГО  ГЕНИЯ.»</a:t>
            </a:r>
          </a:p>
          <a:p>
            <a:pPr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</a:p>
          <a:p>
            <a:pPr algn="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Тейлор Р.</a:t>
            </a:r>
          </a:p>
        </p:txBody>
      </p:sp>
    </p:spTree>
    <p:extLst>
      <p:ext uri="{BB962C8B-B14F-4D97-AF65-F5344CB8AC3E}">
        <p14:creationId xmlns:p14="http://schemas.microsoft.com/office/powerpoint/2010/main" val="2842558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915337"/>
            <a:ext cx="7632848" cy="2081615"/>
          </a:xfrm>
        </p:spPr>
        <p:txBody>
          <a:bodyPr>
            <a:normAutofit/>
          </a:bodyPr>
          <a:lstStyle/>
          <a:p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503DBE-6D0B-8176-48E3-F61359B218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28140"/>
            <a:ext cx="7992888" cy="27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1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130310-2F4D-FD8E-EEBA-C8CB5E6D4E05}"/>
              </a:ext>
            </a:extLst>
          </p:cNvPr>
          <p:cNvSpPr txBox="1"/>
          <p:nvPr/>
        </p:nvSpPr>
        <p:spPr>
          <a:xfrm>
            <a:off x="611560" y="476672"/>
            <a:ext cx="8064896" cy="535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193675" indent="-6350" algn="ctr">
              <a:lnSpc>
                <a:spcPct val="133000"/>
              </a:lnSpc>
              <a:spcAft>
                <a:spcPts val="25"/>
              </a:spcAft>
            </a:pPr>
            <a:r>
              <a:rPr lang="ru-RU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же такое самостоятельность? 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193675" indent="-6350" algn="l">
              <a:lnSpc>
                <a:spcPct val="107000"/>
              </a:lnSpc>
              <a:spcAft>
                <a:spcPts val="435"/>
              </a:spcAft>
            </a:pPr>
            <a:r>
              <a:rPr lang="ru-RU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типичные ответы: </a:t>
            </a:r>
          </a:p>
          <a:p>
            <a:pPr marL="6350" marR="193675" indent="-6350" algn="l">
              <a:lnSpc>
                <a:spcPct val="133000"/>
              </a:lnSpc>
              <a:spcAft>
                <a:spcPts val="25"/>
              </a:spcAft>
            </a:pPr>
            <a:r>
              <a:rPr lang="ru-RU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-это действие, которое человек осуществляет сам, без подсказки и помощи окружающих`; </a:t>
            </a:r>
          </a:p>
          <a:p>
            <a:pPr marL="6350" marR="193675" indent="-6350" algn="l">
              <a:lnSpc>
                <a:spcPct val="107000"/>
              </a:lnSpc>
              <a:spcAft>
                <a:spcPts val="415"/>
              </a:spcAft>
            </a:pPr>
            <a:r>
              <a:rPr lang="ru-RU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-способность рассчитывать только на свои силы`; </a:t>
            </a:r>
          </a:p>
          <a:p>
            <a:pPr marL="6350" marR="193675" indent="-6350" algn="l">
              <a:lnSpc>
                <a:spcPct val="133000"/>
              </a:lnSpc>
              <a:spcAft>
                <a:spcPts val="25"/>
              </a:spcAft>
            </a:pPr>
            <a:r>
              <a:rPr lang="ru-RU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-`независимость от мнений окружающих, свобода выражения своих чувств, творчество`; </a:t>
            </a:r>
          </a:p>
          <a:p>
            <a:pPr marL="6350" marR="193675" indent="-6350" algn="l">
              <a:lnSpc>
                <a:spcPct val="133000"/>
              </a:lnSpc>
              <a:spcAft>
                <a:spcPts val="25"/>
              </a:spcAft>
            </a:pPr>
            <a:r>
              <a:rPr lang="ru-RU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умение распоряжаться собой, своим временем и своей жизнью вообще`; </a:t>
            </a:r>
          </a:p>
          <a:p>
            <a:pPr marL="6350" marR="193675" indent="-6350" algn="l">
              <a:lnSpc>
                <a:spcPct val="133000"/>
              </a:lnSpc>
              <a:spcAft>
                <a:spcPts val="25"/>
              </a:spcAft>
            </a:pPr>
            <a:r>
              <a:rPr lang="ru-RU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-умение ставить перед собой такие задачи, которые до тебя никто не ставил, и решать их самому.  </a:t>
            </a:r>
          </a:p>
        </p:txBody>
      </p:sp>
    </p:spTree>
    <p:extLst>
      <p:ext uri="{BB962C8B-B14F-4D97-AF65-F5344CB8AC3E}">
        <p14:creationId xmlns:p14="http://schemas.microsoft.com/office/powerpoint/2010/main" val="339374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36712"/>
            <a:ext cx="6336704" cy="4282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педагогическом словаре отмечается, что понятие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«инициатива»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определить как почин,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«первый шаг»,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началу какого-нибудь действия.</a:t>
            </a:r>
            <a:endParaRPr lang="ru-RU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0B7779-0CED-07D4-E0D4-8CD1C4468084}"/>
              </a:ext>
            </a:extLst>
          </p:cNvPr>
          <p:cNvSpPr txBox="1"/>
          <p:nvPr/>
        </p:nvSpPr>
        <p:spPr>
          <a:xfrm>
            <a:off x="1079612" y="564681"/>
            <a:ext cx="6984776" cy="2325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 algn="just">
              <a:lnSpc>
                <a:spcPct val="133000"/>
              </a:lnSpc>
              <a:spcAft>
                <a:spcPts val="25"/>
              </a:spcAft>
            </a:pPr>
            <a:r>
              <a:rPr lang="ru-RU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Детская инициатива –это целеустремленная деятельность, инициированная самим ребенком, с целью изменения своего положения и позиции в обществе.</a:t>
            </a:r>
            <a:endParaRPr lang="ru-RU" sz="2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http://static.wixstatic.com/media/8d35d3_4447a210a8d648e69f953e8ebecdeeaf.jpg">
            <a:extLst>
              <a:ext uri="{FF2B5EF4-FFF2-40B4-BE49-F238E27FC236}">
                <a16:creationId xmlns:a16="http://schemas.microsoft.com/office/drawing/2014/main" id="{3822FD53-5954-0454-AC10-158B5C3CC37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3600400" cy="2864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880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05B84B-15C3-4DCE-DD30-29BE8E7E7D00}"/>
              </a:ext>
            </a:extLst>
          </p:cNvPr>
          <p:cNvSpPr txBox="1"/>
          <p:nvPr/>
        </p:nvSpPr>
        <p:spPr>
          <a:xfrm>
            <a:off x="539552" y="476672"/>
            <a:ext cx="8136904" cy="5655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226695" algn="just">
              <a:lnSpc>
                <a:spcPct val="150000"/>
              </a:lnSpc>
              <a:spcAft>
                <a:spcPts val="60"/>
              </a:spcAft>
            </a:pPr>
            <a:r>
              <a:rPr lang="ru-RU" sz="24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Э. Эриксон выявил, что развитие детской инициативы – одно из направлений развития личности, основой которой являются ее социально-значимые качества.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6695" algn="just">
              <a:lnSpc>
                <a:spcPct val="150000"/>
              </a:lnSpc>
              <a:spcAft>
                <a:spcPts val="60"/>
              </a:spcAft>
            </a:pPr>
            <a:r>
              <a:rPr lang="ru-RU" sz="24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Стремление к самореализации.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6695" algn="just">
              <a:lnSpc>
                <a:spcPct val="150000"/>
              </a:lnSpc>
              <a:spcAft>
                <a:spcPts val="60"/>
              </a:spcAft>
            </a:pPr>
            <a:r>
              <a:rPr lang="ru-RU" sz="24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Познавательная активность.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6695" algn="just">
              <a:lnSpc>
                <a:spcPct val="150000"/>
              </a:lnSpc>
              <a:spcAft>
                <a:spcPts val="60"/>
              </a:spcAft>
            </a:pPr>
            <a:r>
              <a:rPr lang="ru-RU" sz="24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Развитая эмоционально-волевая сфера.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6695" algn="just">
              <a:lnSpc>
                <a:spcPct val="150000"/>
              </a:lnSpc>
              <a:spcAft>
                <a:spcPts val="60"/>
              </a:spcAft>
            </a:pPr>
            <a:r>
              <a:rPr lang="ru-RU" sz="24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Самостоятельность.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6695" algn="just">
              <a:lnSpc>
                <a:spcPct val="150000"/>
              </a:lnSpc>
              <a:spcAft>
                <a:spcPts val="60"/>
              </a:spcAft>
            </a:pPr>
            <a:r>
              <a:rPr lang="ru-RU" sz="24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Произвольность поведения.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6695" algn="just">
              <a:lnSpc>
                <a:spcPct val="150000"/>
              </a:lnSpc>
              <a:spcAft>
                <a:spcPts val="60"/>
              </a:spcAft>
            </a:pPr>
            <a:r>
              <a:rPr lang="ru-RU" sz="24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Общительность и коммуникативность.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985" algn="just">
              <a:lnSpc>
                <a:spcPct val="150000"/>
              </a:lnSpc>
              <a:spcAft>
                <a:spcPts val="60"/>
              </a:spcAft>
            </a:pPr>
            <a:r>
              <a:rPr lang="ru-RU" sz="24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7. Творческий подход к деятельности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0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24744"/>
            <a:ext cx="8208912" cy="447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В Конституции Российской Федерации, в «Концепции модернизации российского образования», в Законе Российской Федерации «Об образовании в РФ» и других нормативных документах Российской Федерации сформулирован социальный заказ государства системе образования: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975"/>
              </a:spcBef>
              <a:spcAft>
                <a:spcPts val="975"/>
              </a:spcAft>
            </a:pPr>
            <a:r>
              <a:rPr lang="ru-RU" sz="2400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инициативного, ответственного человека, готового самостоятельно принимать решения в ситуации выбора.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705"/>
              </a:lnSpc>
              <a:spcBef>
                <a:spcPts val="975"/>
              </a:spcBef>
              <a:spcAft>
                <a:spcPts val="975"/>
              </a:spcAft>
            </a:pPr>
            <a:r>
              <a:rPr lang="ru-RU" sz="2400" b="1" i="1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9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9ECC6D-B5B1-7FD0-9961-B3239FBD7340}"/>
              </a:ext>
            </a:extLst>
          </p:cNvPr>
          <p:cNvSpPr txBox="1"/>
          <p:nvPr/>
        </p:nvSpPr>
        <p:spPr>
          <a:xfrm>
            <a:off x="323528" y="332656"/>
            <a:ext cx="835292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228600" algn="just"/>
            <a:r>
              <a:rPr lang="ru-RU" sz="2400" b="1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реализации способов и направлений поддержки детской инициативы в ДОУ должны быть созданы соответствующие условия.</a:t>
            </a:r>
            <a:endParaRPr lang="ru-RU" sz="2400" b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8600" algn="just"/>
            <a:r>
              <a:rPr lang="ru-RU" sz="24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Развивающая предметно-пространственная среда, которая должна быть разнообразна по своему содержанию.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8600" algn="just"/>
            <a:r>
              <a:rPr lang="ru-RU" sz="24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Содержание развивающей среды учитывает индивидуальные особенности и интересы детей конкретной группы.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8600" algn="just"/>
            <a:r>
              <a:rPr lang="ru-RU" sz="24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В группах преобладает демократический стиль общения воспитателей с детьми.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8600" algn="just"/>
            <a:r>
              <a:rPr lang="ru-RU" sz="24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Воспитатели и родители развивают умения детей осуществлять выбор деятельности и отношений в соответствии со своими интересами.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8600" algn="just"/>
            <a:r>
              <a:rPr lang="ru-RU" sz="24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Родители в курсе всего, что происходит в жизни ребенка: чем он занимался, что нового узнал, чем ему нужно помочь в поиске нового.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9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73DF7C-0307-7E8F-878D-87D937BF4779}"/>
              </a:ext>
            </a:extLst>
          </p:cNvPr>
          <p:cNvSpPr txBox="1"/>
          <p:nvPr/>
        </p:nvSpPr>
        <p:spPr>
          <a:xfrm>
            <a:off x="413538" y="366623"/>
            <a:ext cx="831692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228600" algn="ctr"/>
            <a:r>
              <a:rPr lang="ru-RU" sz="2800" b="1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 виды деятельности ребенка в ДОО могут осуществляться в форме самостоятельной инициативной деятельности.</a:t>
            </a:r>
            <a:endParaRPr lang="ru-RU" sz="2800" b="1" kern="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8600"/>
            <a:r>
              <a:rPr lang="ru-RU" sz="28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Самостоятельные сюжетно-ролевые, режиссерские и театрализованные игры.</a:t>
            </a:r>
            <a:endParaRPr lang="ru-RU" sz="2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8600"/>
            <a:r>
              <a:rPr lang="ru-RU" sz="28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Развивающие и логические игры.</a:t>
            </a:r>
            <a:endParaRPr lang="ru-RU" sz="2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8600"/>
            <a:r>
              <a:rPr lang="ru-RU" sz="28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Музыкальные игры и импровизации.</a:t>
            </a:r>
            <a:endParaRPr lang="ru-RU" sz="2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8600"/>
            <a:r>
              <a:rPr lang="ru-RU" sz="28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Речевые игры, игры с буквами, звуками и слогами.</a:t>
            </a:r>
            <a:endParaRPr lang="ru-RU" sz="2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8600"/>
            <a:r>
              <a:rPr lang="ru-RU" sz="28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Самостоятельная деятельность в книжном уголке.</a:t>
            </a:r>
            <a:endParaRPr lang="ru-RU" sz="2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8600"/>
            <a:r>
              <a:rPr lang="ru-RU" sz="28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Самостоятельная изобразительная и конструктивная деятельность по выбору детей.</a:t>
            </a:r>
            <a:endParaRPr lang="ru-RU" sz="2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8600"/>
            <a:r>
              <a:rPr lang="ru-RU" sz="28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Самостоятельные опыты и эксперименты.</a:t>
            </a:r>
            <a:endParaRPr lang="ru-RU" sz="2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9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4FE3EC-D30C-49A6-E5BD-4B0C68EE382A}"/>
              </a:ext>
            </a:extLst>
          </p:cNvPr>
          <p:cNvSpPr txBox="1"/>
          <p:nvPr/>
        </p:nvSpPr>
        <p:spPr>
          <a:xfrm>
            <a:off x="503548" y="675618"/>
            <a:ext cx="8136904" cy="5506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228600" algn="just"/>
            <a:r>
              <a:rPr lang="ru-RU" sz="2400" b="1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развитии детской инициативы и самостоятельности педагогу важно соблюдать ряд общих требований: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8600" algn="just"/>
            <a:r>
              <a:rPr lang="ru-RU" sz="24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Развивать активный интерес детей к окружающему миру, стремление к получению новых знаний и умений.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8600" algn="just"/>
            <a:r>
              <a:rPr lang="ru-RU" sz="24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Создавать разнообразные условия и ситуации, побуждающие детей к активному применению знаний, умений, способов деятельности в личном опыте.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8600" algn="just"/>
            <a:r>
              <a:rPr lang="ru-RU" sz="24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Постоянно расширять область задач, которые дети решают самостоятельно; постепенно выдвигать перед детьми более сложные задачи, требующие сообразительности, творчества, поиска новых подходов, поощрять детскую инициативу.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8600" algn="just"/>
            <a:r>
              <a:rPr lang="ru-RU" sz="24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Тренировать волю детей, поддерживать желание преодолевать трудности, доводить начатое дело до конца.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228600" algn="just">
              <a:lnSpc>
                <a:spcPct val="150000"/>
              </a:lnSpc>
              <a:spcAft>
                <a:spcPts val="60"/>
              </a:spcAft>
            </a:pPr>
            <a:endParaRPr lang="ru-RU" sz="12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21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1145</TotalTime>
  <Words>820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Натуральные материалы</vt:lpstr>
      <vt:lpstr>МБДОУ д/с «Совёнок»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Самостоятельная деятельность и создание условий</dc:title>
  <dc:creator>Елена Лавренова</dc:creator>
  <cp:lastModifiedBy>Пользователь</cp:lastModifiedBy>
  <cp:revision>120</cp:revision>
  <dcterms:created xsi:type="dcterms:W3CDTF">2015-11-23T06:52:46Z</dcterms:created>
  <dcterms:modified xsi:type="dcterms:W3CDTF">2024-12-09T10:11:00Z</dcterms:modified>
</cp:coreProperties>
</file>