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85" r:id="rId4"/>
    <p:sldId id="283" r:id="rId5"/>
    <p:sldId id="294" r:id="rId6"/>
    <p:sldId id="301" r:id="rId7"/>
    <p:sldId id="302" r:id="rId8"/>
    <p:sldId id="303" r:id="rId9"/>
    <p:sldId id="304" r:id="rId10"/>
    <p:sldId id="306" r:id="rId11"/>
    <p:sldId id="307" r:id="rId12"/>
    <p:sldId id="305" r:id="rId13"/>
    <p:sldId id="308" r:id="rId14"/>
    <p:sldId id="309" r:id="rId15"/>
    <p:sldId id="295" r:id="rId16"/>
    <p:sldId id="297" r:id="rId17"/>
    <p:sldId id="296" r:id="rId18"/>
    <p:sldId id="288" r:id="rId19"/>
    <p:sldId id="310" r:id="rId20"/>
    <p:sldId id="286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8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4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41342" y="428605"/>
            <a:ext cx="6516858" cy="127220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Муниципальное бюджетное дошкольное образовательное учреждение «Детский сад «Совёнок»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776864" cy="4608512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Формирование сотрудничества детей, родителей и педагогов ДОУ.</a:t>
            </a:r>
            <a:endParaRPr lang="ru-RU" sz="36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Чиркова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С.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Вагина Г.В.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«Совёнок»</a:t>
            </a:r>
          </a:p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Кольцово, 2025</a:t>
            </a:r>
          </a:p>
          <a:p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DAB6E-64F3-6939-C94B-71A6C320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76672"/>
            <a:ext cx="6923112" cy="1210146"/>
          </a:xfrm>
          <a:solidFill>
            <a:srgbClr val="92D050"/>
          </a:solidFill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ВЗАИМОДЕЙСТВИЯ УЧАСТНИКОВ ОБРАЗОВАТЕЛЬНОГО ПРОЦЕССА</a:t>
            </a:r>
            <a:r>
              <a:rPr lang="ru-RU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CBBDC-C4B0-E5CA-699D-1F2629AD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2448"/>
          </a:xfrm>
        </p:spPr>
        <p:txBody>
          <a:bodyPr anchor="ctr">
            <a:normAutofit fontScale="32500" lnSpcReduction="20000"/>
          </a:bodyPr>
          <a:lstStyle/>
          <a:p>
            <a:pPr marL="432435" marR="508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6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МОДЕЛЬ: ПЕДАГОГ-РОДИТЕЛЬ</a:t>
            </a:r>
          </a:p>
          <a:p>
            <a:pPr marL="432435" marR="508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6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435" marR="508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6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методы, способы взаимодействия педагог-родитель служат: </a:t>
            </a:r>
          </a:p>
          <a:p>
            <a:pPr marL="432435" marR="508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4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49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для ознакомления родителей с работой дошкольного учреждения, особенностями воспитания детей; формирования у родителей знаний о воспитании и развитии детей.  </a:t>
            </a:r>
          </a:p>
          <a:p>
            <a:pPr marL="0" lvl="0" indent="0" fontAlgn="base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49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нацелены на знакомство родителей с условиями, задачами, содержанием и методами воспитания детей, способствуют преодолению поверхностного суждения о роли детского сада, оказывают практическую помощь семье. </a:t>
            </a:r>
            <a:r>
              <a:rPr lang="ru-RU" sz="4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33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DF995-3C95-625B-C3DC-33EEB61A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0337"/>
            <a:ext cx="6995120" cy="1143000"/>
          </a:xfrm>
        </p:spPr>
        <p:txBody>
          <a:bodyPr>
            <a:noAutofit/>
          </a:bodyPr>
          <a:lstStyle/>
          <a:p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ПЕДАГОГ-РЕБЕНОК ПРОХОДИТ ЧЕРЕЗ СЛЕДУЮЩИЕ ФОРМЫ ВЗАИМОДЕЙСТВИЯ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EA144F-A4DA-967A-7F8B-0CAD29F01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138042"/>
              </p:ext>
            </p:extLst>
          </p:nvPr>
        </p:nvGraphicFramePr>
        <p:xfrm>
          <a:off x="1220472" y="1556792"/>
          <a:ext cx="7270337" cy="5026015"/>
        </p:xfrm>
        <a:graphic>
          <a:graphicData uri="http://schemas.openxmlformats.org/drawingml/2006/table">
            <a:tbl>
              <a:tblPr firstRow="1" firstCol="1" bandRow="1"/>
              <a:tblGrid>
                <a:gridCol w="257757">
                  <a:extLst>
                    <a:ext uri="{9D8B030D-6E8A-4147-A177-3AD203B41FA5}">
                      <a16:colId xmlns:a16="http://schemas.microsoft.com/office/drawing/2014/main" val="3987857854"/>
                    </a:ext>
                  </a:extLst>
                </a:gridCol>
                <a:gridCol w="7012580">
                  <a:extLst>
                    <a:ext uri="{9D8B030D-6E8A-4147-A177-3AD203B41FA5}">
                      <a16:colId xmlns:a16="http://schemas.microsoft.com/office/drawing/2014/main" val="3104271894"/>
                    </a:ext>
                  </a:extLst>
                </a:gridCol>
              </a:tblGrid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ИГРА, РАЗЛИЧНЫЕ ИГРОТЕКИ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33867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МАСТЕРСКИЕ, МАСТЕР-КЛАССЫ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467445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СИТУАЦИИ, БЕСЕДЫ, ЗАГАДКИ, РАЗГОВОРЫ, РАССКАЗЫ,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66841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КОЛЛЕКЦИОНИРОВАНИЕ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06981"/>
                  </a:ext>
                </a:extLst>
              </a:tr>
              <a:tr h="539851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ЭКСПЕРЕМЕНТИРОВАНИЕ И ИССЛЕДОВАТЕЛЬСКАЯ ДЕЯТЕЛЬНОСТЬ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57324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ПРОЕКТНАЯ ДЕЯТЕЛЬНОСТЬ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170148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КЛУБ ИЗОБРЕТАТЕЛЕЙ</a:t>
                      </a: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34410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ВИКТОРИНЫ.КОНКУРСЫ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91048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СЛУШАНИЕ МУЗЫКИ,ИСПОЛНЕНИЕ,ТВОРЧЕСТВО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70132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КРУЖКИ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35250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РАЗВИВАЮЩИЕ ПОСИДЕЛКИ</a:t>
                      </a: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4540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ВЫСТАВКИ ДЕТСКОГО ТВОРЧЕСТВА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13753"/>
                  </a:ext>
                </a:extLst>
              </a:tr>
              <a:tr h="28089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ЦЕЛЕВЫЕ ПРОГУЛКИ, ЭКСКУРСИИ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89527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ТРУДОВАЯ ДЕЯТЕЛЬНОСТЬ</a:t>
                      </a:r>
                    </a:p>
                  </a:txBody>
                  <a:tcPr marL="0" marR="73025" marT="342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2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38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75FF9F-79F7-E26E-7E2E-8C0F32DE3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0"/>
          <a:stretch/>
        </p:blipFill>
        <p:spPr>
          <a:xfrm>
            <a:off x="1872560" y="1039044"/>
            <a:ext cx="6750224" cy="49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9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B6203-F99A-64FA-FCB4-8B6DF8A7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638"/>
            <a:ext cx="6624736" cy="92211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ПЕДАГОГ-ПЕДАГОГ 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18772CD-0353-5291-FBCD-70B189372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6069"/>
              </p:ext>
            </p:extLst>
          </p:nvPr>
        </p:nvGraphicFramePr>
        <p:xfrm>
          <a:off x="698309" y="1844825"/>
          <a:ext cx="7747381" cy="4105633"/>
        </p:xfrm>
        <a:graphic>
          <a:graphicData uri="http://schemas.openxmlformats.org/drawingml/2006/table">
            <a:tbl>
              <a:tblPr firstRow="1" firstCol="1" bandRow="1"/>
              <a:tblGrid>
                <a:gridCol w="408890">
                  <a:extLst>
                    <a:ext uri="{9D8B030D-6E8A-4147-A177-3AD203B41FA5}">
                      <a16:colId xmlns:a16="http://schemas.microsoft.com/office/drawing/2014/main" val="2826370755"/>
                    </a:ext>
                  </a:extLst>
                </a:gridCol>
                <a:gridCol w="7338491">
                  <a:extLst>
                    <a:ext uri="{9D8B030D-6E8A-4147-A177-3AD203B41FA5}">
                      <a16:colId xmlns:a16="http://schemas.microsoft.com/office/drawing/2014/main" val="1022129084"/>
                    </a:ext>
                  </a:extLst>
                </a:gridCol>
              </a:tblGrid>
              <a:tr h="306234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-развитая культура общения (доброжелательность, сдержанность);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04924"/>
                  </a:ext>
                </a:extLst>
              </a:tr>
              <a:tr h="306234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-толерантность (терпимость к иным точкам зрения);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82224"/>
                  </a:ext>
                </a:extLst>
              </a:tr>
              <a:tr h="587697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-эмпатия и рефлексия - умение выслушать собеседника, признать его правоту, встать на его точку зрения, убедить в своей правоте;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61190"/>
                  </a:ext>
                </a:extLst>
              </a:tr>
              <a:tr h="306234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-демократичность в общении;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90689"/>
                  </a:ext>
                </a:extLst>
              </a:tr>
              <a:tr h="869159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-сотрудничество - процесс взаимодействия равноправных, заинтересованных партнеров, на основе взаимоуважения и  взаимообогащения;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79983"/>
                  </a:ext>
                </a:extLst>
              </a:tr>
              <a:tr h="306234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-учет  личностных и профессиональных качеств участников общения;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26162"/>
                  </a:ext>
                </a:extLst>
              </a:tr>
              <a:tr h="1062624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2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-проявление  участниками общения гибкости в к</a:t>
                      </a: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онфликтных ситуациях.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8200" marT="424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1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32D05C55-E3EA-87E1-ED4B-6EF7F50D7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84" r="21509"/>
          <a:stretch/>
        </p:blipFill>
        <p:spPr>
          <a:xfrm>
            <a:off x="1770613" y="1772816"/>
            <a:ext cx="5688633" cy="451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0E976-9E63-E3AF-3178-379E59B4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968" y="332656"/>
            <a:ext cx="6696744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85095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529406" cy="768147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</a:rPr>
              <a:t> 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44066" y="969204"/>
            <a:ext cx="6012000" cy="40320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вовлечения родителей в образовательный процесс.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«Давайте познакомимся»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реклама программы, знакомство с членами команды;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изучение потребностей, возможностей и интересов 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семьи; 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знакомство с группой (в разных формах);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заключение договора;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посещение семьи;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семейной комнаты;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5"/>
            <a:ext cx="2630951" cy="285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529406" cy="157163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</a:rPr>
              <a:t> 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920880" cy="5256584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2. «Давайте будем воспитывать детей вместе»</a:t>
            </a:r>
          </a:p>
          <a:p>
            <a:pPr lvl="0" algn="l"/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родителей в жизнь группы.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событий на  месяц;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 проектов дома;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 в группе в качестве ассистентов;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материала  для  центров активности;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особенностей развития детей  (наблюдения за детьми дома, в ДОУ, записки, письма, фиксация достижений, сбор портфолио)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Групповые выставки "Дары осени", "Наши любимые игрушки", "Елочные украшения", "Добрые руки мам« и др.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Персональные выставки детских работ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"Мастерская добрых дел" объединяет всех членов семьи.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529406" cy="1571635"/>
          </a:xfrm>
        </p:spPr>
        <p:txBody>
          <a:bodyPr>
            <a:normAutofit/>
          </a:bodyPr>
          <a:lstStyle/>
          <a:p>
            <a:pPr algn="r"/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920880" cy="5616624"/>
          </a:xfrm>
        </p:spPr>
        <p:txBody>
          <a:bodyPr>
            <a:noAutofit/>
          </a:bodyPr>
          <a:lstStyle/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3. «Давайте подружимся»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 открытой площадки-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каждый может  помочь и это  хороший  случай  привлечь  тех отцов, которые  обычно неохотно  участвуют  в других  делах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 воздушных  змеев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пусть родители и дети  вместе  сделают  змеев и пригласят  другие  группы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 мыльных  пузырей-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празднике могут участвовать  жители микрорайона.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 блюд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хороший  способ  всеобщего участия. Попросите  одних родителей  принести  готовую  еду или необходимые  ингредиенты  в детский сад, а других  родителей  попросите им  помочь  в организации. Можно  устроить танцы или пение, а дети могут  поучаствовать  кто как  может.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Вечер  любимого  блюда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пусть родители расскажут  своим детям о  своем  любимом  блюде, приготовят его  вместе  с детьми и  принесут  в группу на  общий  вечер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Клубы-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группы  поддержки  самых  разных  типов  важны  для родителей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Шитье, художественная  деятельность, физические  упражнения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попросить кого-нибудь  из   местных  специалистов  вести такой  клуб для родителей и педагогического коллектива.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570" y="70057"/>
            <a:ext cx="5036735" cy="577777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3957"/>
            <a:ext cx="8280920" cy="6514955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669">
            <a:extLst>
              <a:ext uri="{FF2B5EF4-FFF2-40B4-BE49-F238E27FC236}">
                <a16:creationId xmlns:a16="http://schemas.microsoft.com/office/drawing/2014/main" id="{E7D718F5-CE71-16F8-75BF-08DCA3BA4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29750" y="1727"/>
            <a:ext cx="5010150" cy="628650"/>
          </a:xfrm>
          <a:prstGeom prst="rect">
            <a:avLst/>
          </a:prstGeom>
        </p:spPr>
      </p:pic>
      <p:grpSp>
        <p:nvGrpSpPr>
          <p:cNvPr id="2117" name="Group 57482">
            <a:extLst>
              <a:ext uri="{FF2B5EF4-FFF2-40B4-BE49-F238E27FC236}">
                <a16:creationId xmlns:a16="http://schemas.microsoft.com/office/drawing/2014/main" id="{7AB85713-3F89-B953-88C5-CE2E644D0C5C}"/>
              </a:ext>
            </a:extLst>
          </p:cNvPr>
          <p:cNvGrpSpPr/>
          <p:nvPr/>
        </p:nvGrpSpPr>
        <p:grpSpPr>
          <a:xfrm>
            <a:off x="436956" y="556225"/>
            <a:ext cx="8572348" cy="6009325"/>
            <a:chOff x="-21654" y="412882"/>
            <a:chExt cx="6068485" cy="6786211"/>
          </a:xfrm>
        </p:grpSpPr>
        <p:sp>
          <p:nvSpPr>
            <p:cNvPr id="2118" name="Rectangle 2661">
              <a:extLst>
                <a:ext uri="{FF2B5EF4-FFF2-40B4-BE49-F238E27FC236}">
                  <a16:creationId xmlns:a16="http://schemas.microsoft.com/office/drawing/2014/main" id="{53C53EAC-A24B-FFD4-B4EE-B94DCCF1CAF3}"/>
                </a:ext>
              </a:extLst>
            </p:cNvPr>
            <p:cNvSpPr/>
            <p:nvPr/>
          </p:nvSpPr>
          <p:spPr>
            <a:xfrm>
              <a:off x="3527425" y="412882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119" name="Rectangle 2662">
              <a:extLst>
                <a:ext uri="{FF2B5EF4-FFF2-40B4-BE49-F238E27FC236}">
                  <a16:creationId xmlns:a16="http://schemas.microsoft.com/office/drawing/2014/main" id="{558421C0-E818-9BC6-A0B1-69EC083FFF55}"/>
                </a:ext>
              </a:extLst>
            </p:cNvPr>
            <p:cNvSpPr/>
            <p:nvPr/>
          </p:nvSpPr>
          <p:spPr>
            <a:xfrm>
              <a:off x="5829046" y="2620015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20" name="Rectangle 2663">
              <a:extLst>
                <a:ext uri="{FF2B5EF4-FFF2-40B4-BE49-F238E27FC236}">
                  <a16:creationId xmlns:a16="http://schemas.microsoft.com/office/drawing/2014/main" id="{AB02BB41-4492-9532-CCBE-CAA153667707}"/>
                </a:ext>
              </a:extLst>
            </p:cNvPr>
            <p:cNvSpPr/>
            <p:nvPr/>
          </p:nvSpPr>
          <p:spPr>
            <a:xfrm>
              <a:off x="5394706" y="3476757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21" name="Rectangle 2664">
              <a:extLst>
                <a:ext uri="{FF2B5EF4-FFF2-40B4-BE49-F238E27FC236}">
                  <a16:creationId xmlns:a16="http://schemas.microsoft.com/office/drawing/2014/main" id="{2280F4E7-2776-A06E-C82A-A7941145CF30}"/>
                </a:ext>
              </a:extLst>
            </p:cNvPr>
            <p:cNvSpPr/>
            <p:nvPr/>
          </p:nvSpPr>
          <p:spPr>
            <a:xfrm>
              <a:off x="0" y="3639825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22" name="Rectangle 2665">
              <a:extLst>
                <a:ext uri="{FF2B5EF4-FFF2-40B4-BE49-F238E27FC236}">
                  <a16:creationId xmlns:a16="http://schemas.microsoft.com/office/drawing/2014/main" id="{E1432B78-A034-4943-E0F8-A4ED2B224594}"/>
                </a:ext>
              </a:extLst>
            </p:cNvPr>
            <p:cNvSpPr/>
            <p:nvPr/>
          </p:nvSpPr>
          <p:spPr>
            <a:xfrm>
              <a:off x="3533521" y="4199133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23" name="Rectangle 2666">
              <a:extLst>
                <a:ext uri="{FF2B5EF4-FFF2-40B4-BE49-F238E27FC236}">
                  <a16:creationId xmlns:a16="http://schemas.microsoft.com/office/drawing/2014/main" id="{229648AE-8EF9-4492-EBD5-AD9FC6EDB01A}"/>
                </a:ext>
              </a:extLst>
            </p:cNvPr>
            <p:cNvSpPr/>
            <p:nvPr/>
          </p:nvSpPr>
          <p:spPr>
            <a:xfrm>
              <a:off x="0" y="4360677"/>
              <a:ext cx="59287" cy="2625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24" name="Rectangle 2667">
              <a:extLst>
                <a:ext uri="{FF2B5EF4-FFF2-40B4-BE49-F238E27FC236}">
                  <a16:creationId xmlns:a16="http://schemas.microsoft.com/office/drawing/2014/main" id="{F4F6EE57-8580-9AC2-C3AA-F28C15BBD1E5}"/>
                </a:ext>
              </a:extLst>
            </p:cNvPr>
            <p:cNvSpPr/>
            <p:nvPr/>
          </p:nvSpPr>
          <p:spPr>
            <a:xfrm>
              <a:off x="5987543" y="6936568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125" name="Picture 2671">
              <a:extLst>
                <a:ext uri="{FF2B5EF4-FFF2-40B4-BE49-F238E27FC236}">
                  <a16:creationId xmlns:a16="http://schemas.microsoft.com/office/drawing/2014/main" id="{9DC5EDFA-D8F8-C329-21B3-7785F3B3DB4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97135" y="467862"/>
              <a:ext cx="390459" cy="610236"/>
            </a:xfrm>
            <a:prstGeom prst="rect">
              <a:avLst/>
            </a:prstGeom>
          </p:spPr>
        </p:pic>
        <p:sp>
          <p:nvSpPr>
            <p:cNvPr id="2126" name="Shape 2673">
              <a:extLst>
                <a:ext uri="{FF2B5EF4-FFF2-40B4-BE49-F238E27FC236}">
                  <a16:creationId xmlns:a16="http://schemas.microsoft.com/office/drawing/2014/main" id="{81F2EB2A-15E1-A457-F1E3-35B32077CD9E}"/>
                </a:ext>
              </a:extLst>
            </p:cNvPr>
            <p:cNvSpPr/>
            <p:nvPr/>
          </p:nvSpPr>
          <p:spPr>
            <a:xfrm>
              <a:off x="-21654" y="735566"/>
              <a:ext cx="2797136" cy="2333181"/>
            </a:xfrm>
            <a:custGeom>
              <a:avLst/>
              <a:gdLst/>
              <a:ahLst/>
              <a:cxnLst/>
              <a:rect l="0" t="0" r="0" b="0"/>
              <a:pathLst>
                <a:path w="2594699" h="1174496">
                  <a:moveTo>
                    <a:pt x="93955" y="0"/>
                  </a:moveTo>
                  <a:lnTo>
                    <a:pt x="2500846" y="0"/>
                  </a:lnTo>
                  <a:lnTo>
                    <a:pt x="2500846" y="0"/>
                  </a:lnTo>
                  <a:cubicBezTo>
                    <a:pt x="2552662" y="0"/>
                    <a:pt x="2594699" y="42037"/>
                    <a:pt x="2594699" y="93980"/>
                  </a:cubicBezTo>
                  <a:cubicBezTo>
                    <a:pt x="2594699" y="93980"/>
                    <a:pt x="2594699" y="93980"/>
                    <a:pt x="2594699" y="93980"/>
                  </a:cubicBezTo>
                  <a:lnTo>
                    <a:pt x="2594699" y="93980"/>
                  </a:lnTo>
                  <a:lnTo>
                    <a:pt x="2594699" y="1174496"/>
                  </a:lnTo>
                  <a:lnTo>
                    <a:pt x="2594699" y="1174496"/>
                  </a:lnTo>
                  <a:lnTo>
                    <a:pt x="0" y="1174496"/>
                  </a:lnTo>
                  <a:lnTo>
                    <a:pt x="0" y="1174496"/>
                  </a:lnTo>
                  <a:lnTo>
                    <a:pt x="0" y="93980"/>
                  </a:lnTo>
                  <a:lnTo>
                    <a:pt x="0" y="93980"/>
                  </a:lnTo>
                  <a:cubicBezTo>
                    <a:pt x="0" y="42037"/>
                    <a:pt x="42062" y="0"/>
                    <a:pt x="93955" y="0"/>
                  </a:cubicBezTo>
                  <a:cubicBezTo>
                    <a:pt x="93955" y="0"/>
                    <a:pt x="93955" y="0"/>
                    <a:pt x="93955" y="0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4BACC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29" name="Rectangle 2676">
              <a:extLst>
                <a:ext uri="{FF2B5EF4-FFF2-40B4-BE49-F238E27FC236}">
                  <a16:creationId xmlns:a16="http://schemas.microsoft.com/office/drawing/2014/main" id="{CB80CC24-45B0-488E-C69C-277AC663D4F9}"/>
                </a:ext>
              </a:extLst>
            </p:cNvPr>
            <p:cNvSpPr/>
            <p:nvPr/>
          </p:nvSpPr>
          <p:spPr>
            <a:xfrm>
              <a:off x="1" y="818472"/>
              <a:ext cx="2810864" cy="21004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2" name="Rectangle 2679">
              <a:extLst>
                <a:ext uri="{FF2B5EF4-FFF2-40B4-BE49-F238E27FC236}">
                  <a16:creationId xmlns:a16="http://schemas.microsoft.com/office/drawing/2014/main" id="{CFA75F1E-ED74-AD87-77BD-781421086493}"/>
                </a:ext>
              </a:extLst>
            </p:cNvPr>
            <p:cNvSpPr/>
            <p:nvPr/>
          </p:nvSpPr>
          <p:spPr>
            <a:xfrm>
              <a:off x="509320" y="1197987"/>
              <a:ext cx="655092" cy="347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4" name="Rectangle 2681">
              <a:extLst>
                <a:ext uri="{FF2B5EF4-FFF2-40B4-BE49-F238E27FC236}">
                  <a16:creationId xmlns:a16="http://schemas.microsoft.com/office/drawing/2014/main" id="{3BA974D9-6FC5-ABE7-E856-9A331BF81E01}"/>
                </a:ext>
              </a:extLst>
            </p:cNvPr>
            <p:cNvSpPr/>
            <p:nvPr/>
          </p:nvSpPr>
          <p:spPr>
            <a:xfrm>
              <a:off x="509321" y="1517068"/>
              <a:ext cx="2770147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0" name="Rectangle 2687">
              <a:extLst>
                <a:ext uri="{FF2B5EF4-FFF2-40B4-BE49-F238E27FC236}">
                  <a16:creationId xmlns:a16="http://schemas.microsoft.com/office/drawing/2014/main" id="{D6378E11-2662-965E-F058-721669A58118}"/>
                </a:ext>
              </a:extLst>
            </p:cNvPr>
            <p:cNvSpPr/>
            <p:nvPr/>
          </p:nvSpPr>
          <p:spPr>
            <a:xfrm>
              <a:off x="0" y="1361592"/>
              <a:ext cx="2775482" cy="17862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/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-Целенаправленность, системность, плановость.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indent="443230"/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-Дифференцированный подход к работе с родителями с учетом многоаспектной специфики каждой семьи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.</a:t>
              </a:r>
            </a:p>
            <a:p>
              <a:pPr indent="443230"/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-Возрастной характер работы с родителями.</a:t>
              </a:r>
            </a:p>
            <a:p>
              <a:pPr indent="443230"/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-Доброжелательность, открытость.</a:t>
              </a:r>
            </a:p>
          </p:txBody>
        </p:sp>
        <p:pic>
          <p:nvPicPr>
            <p:cNvPr id="2143" name="Picture 67885">
              <a:extLst>
                <a:ext uri="{FF2B5EF4-FFF2-40B4-BE49-F238E27FC236}">
                  <a16:creationId xmlns:a16="http://schemas.microsoft.com/office/drawing/2014/main" id="{C207A157-23F2-C8D7-A31C-F011AF9E262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89273" y="802626"/>
              <a:ext cx="2529127" cy="479465"/>
            </a:xfrm>
            <a:prstGeom prst="rect">
              <a:avLst/>
            </a:prstGeom>
          </p:spPr>
        </p:pic>
        <p:sp>
          <p:nvSpPr>
            <p:cNvPr id="2147" name="Shape 2697">
              <a:extLst>
                <a:ext uri="{FF2B5EF4-FFF2-40B4-BE49-F238E27FC236}">
                  <a16:creationId xmlns:a16="http://schemas.microsoft.com/office/drawing/2014/main" id="{14DE7094-7F38-4042-DE66-0543C6E72314}"/>
                </a:ext>
              </a:extLst>
            </p:cNvPr>
            <p:cNvSpPr/>
            <p:nvPr/>
          </p:nvSpPr>
          <p:spPr>
            <a:xfrm>
              <a:off x="2602865" y="2349628"/>
              <a:ext cx="45720" cy="95758"/>
            </a:xfrm>
            <a:custGeom>
              <a:avLst/>
              <a:gdLst/>
              <a:ahLst/>
              <a:cxnLst/>
              <a:rect l="0" t="0" r="0" b="0"/>
              <a:pathLst>
                <a:path w="45720" h="95758">
                  <a:moveTo>
                    <a:pt x="22860" y="0"/>
                  </a:moveTo>
                  <a:cubicBezTo>
                    <a:pt x="35433" y="0"/>
                    <a:pt x="45720" y="21463"/>
                    <a:pt x="45720" y="47879"/>
                  </a:cubicBezTo>
                  <a:cubicBezTo>
                    <a:pt x="45720" y="74295"/>
                    <a:pt x="35433" y="95758"/>
                    <a:pt x="22860" y="95758"/>
                  </a:cubicBezTo>
                  <a:cubicBezTo>
                    <a:pt x="10160" y="95758"/>
                    <a:pt x="0" y="74295"/>
                    <a:pt x="0" y="47879"/>
                  </a:cubicBezTo>
                  <a:cubicBezTo>
                    <a:pt x="0" y="21463"/>
                    <a:pt x="10160" y="0"/>
                    <a:pt x="2286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BE8CE">
                <a:alpha val="9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48" name="Shape 2698">
              <a:extLst>
                <a:ext uri="{FF2B5EF4-FFF2-40B4-BE49-F238E27FC236}">
                  <a16:creationId xmlns:a16="http://schemas.microsoft.com/office/drawing/2014/main" id="{DEA95CF4-692C-5E2C-A8B3-9071CB71EFAC}"/>
                </a:ext>
              </a:extLst>
            </p:cNvPr>
            <p:cNvSpPr/>
            <p:nvPr/>
          </p:nvSpPr>
          <p:spPr>
            <a:xfrm>
              <a:off x="2602865" y="2349628"/>
              <a:ext cx="45720" cy="95758"/>
            </a:xfrm>
            <a:custGeom>
              <a:avLst/>
              <a:gdLst/>
              <a:ahLst/>
              <a:cxnLst/>
              <a:rect l="0" t="0" r="0" b="0"/>
              <a:pathLst>
                <a:path w="45720" h="95758">
                  <a:moveTo>
                    <a:pt x="0" y="47879"/>
                  </a:moveTo>
                  <a:cubicBezTo>
                    <a:pt x="0" y="21463"/>
                    <a:pt x="10160" y="0"/>
                    <a:pt x="22860" y="0"/>
                  </a:cubicBezTo>
                  <a:cubicBezTo>
                    <a:pt x="22860" y="0"/>
                    <a:pt x="22860" y="0"/>
                    <a:pt x="22860" y="0"/>
                  </a:cubicBezTo>
                  <a:lnTo>
                    <a:pt x="22860" y="0"/>
                  </a:lnTo>
                  <a:cubicBezTo>
                    <a:pt x="35433" y="0"/>
                    <a:pt x="45720" y="21463"/>
                    <a:pt x="45720" y="47879"/>
                  </a:cubicBezTo>
                  <a:lnTo>
                    <a:pt x="45720" y="47879"/>
                  </a:lnTo>
                  <a:cubicBezTo>
                    <a:pt x="45720" y="74295"/>
                    <a:pt x="35433" y="95758"/>
                    <a:pt x="22860" y="95758"/>
                  </a:cubicBezTo>
                  <a:cubicBezTo>
                    <a:pt x="22860" y="95758"/>
                    <a:pt x="22860" y="95758"/>
                    <a:pt x="22860" y="95758"/>
                  </a:cubicBezTo>
                  <a:lnTo>
                    <a:pt x="22860" y="95758"/>
                  </a:lnTo>
                  <a:cubicBezTo>
                    <a:pt x="10160" y="95758"/>
                    <a:pt x="0" y="74295"/>
                    <a:pt x="0" y="47879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0E3EA">
                <a:alpha val="90196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49" name="Shape 2700">
              <a:extLst>
                <a:ext uri="{FF2B5EF4-FFF2-40B4-BE49-F238E27FC236}">
                  <a16:creationId xmlns:a16="http://schemas.microsoft.com/office/drawing/2014/main" id="{B4E39D25-329E-73E2-5E64-E1048ACD0754}"/>
                </a:ext>
              </a:extLst>
            </p:cNvPr>
            <p:cNvSpPr/>
            <p:nvPr/>
          </p:nvSpPr>
          <p:spPr>
            <a:xfrm>
              <a:off x="3259026" y="890515"/>
              <a:ext cx="2626233" cy="2149702"/>
            </a:xfrm>
            <a:custGeom>
              <a:avLst/>
              <a:gdLst/>
              <a:ahLst/>
              <a:cxnLst/>
              <a:rect l="0" t="0" r="0" b="0"/>
              <a:pathLst>
                <a:path w="2626233" h="1174496">
                  <a:moveTo>
                    <a:pt x="93980" y="0"/>
                  </a:moveTo>
                  <a:lnTo>
                    <a:pt x="2532253" y="0"/>
                  </a:lnTo>
                  <a:lnTo>
                    <a:pt x="2532253" y="0"/>
                  </a:lnTo>
                  <a:cubicBezTo>
                    <a:pt x="2584196" y="0"/>
                    <a:pt x="2626233" y="42037"/>
                    <a:pt x="2626233" y="93980"/>
                  </a:cubicBezTo>
                  <a:cubicBezTo>
                    <a:pt x="2626233" y="93980"/>
                    <a:pt x="2626233" y="93980"/>
                    <a:pt x="2626233" y="93980"/>
                  </a:cubicBezTo>
                  <a:lnTo>
                    <a:pt x="2626233" y="93980"/>
                  </a:lnTo>
                  <a:lnTo>
                    <a:pt x="2626233" y="1174496"/>
                  </a:lnTo>
                  <a:lnTo>
                    <a:pt x="2626233" y="1174496"/>
                  </a:lnTo>
                  <a:lnTo>
                    <a:pt x="0" y="1174496"/>
                  </a:lnTo>
                  <a:lnTo>
                    <a:pt x="0" y="1174496"/>
                  </a:lnTo>
                  <a:lnTo>
                    <a:pt x="0" y="93980"/>
                  </a:lnTo>
                  <a:lnTo>
                    <a:pt x="0" y="93980"/>
                  </a:lnTo>
                  <a:cubicBezTo>
                    <a:pt x="0" y="42037"/>
                    <a:pt x="42037" y="0"/>
                    <a:pt x="93980" y="0"/>
                  </a:cubicBezTo>
                  <a:cubicBezTo>
                    <a:pt x="93980" y="0"/>
                    <a:pt x="93980" y="0"/>
                    <a:pt x="93980" y="0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F7964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51" name="Rectangle 2702">
              <a:extLst>
                <a:ext uri="{FF2B5EF4-FFF2-40B4-BE49-F238E27FC236}">
                  <a16:creationId xmlns:a16="http://schemas.microsoft.com/office/drawing/2014/main" id="{5678AB31-03D4-733D-4DB0-060FB768F2B1}"/>
                </a:ext>
              </a:extLst>
            </p:cNvPr>
            <p:cNvSpPr/>
            <p:nvPr/>
          </p:nvSpPr>
          <p:spPr>
            <a:xfrm>
              <a:off x="3189596" y="937629"/>
              <a:ext cx="1150891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165" name="Picture 67886">
              <a:extLst>
                <a:ext uri="{FF2B5EF4-FFF2-40B4-BE49-F238E27FC236}">
                  <a16:creationId xmlns:a16="http://schemas.microsoft.com/office/drawing/2014/main" id="{43BC690D-A16E-3263-3F45-30696E613B9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233755" y="867484"/>
              <a:ext cx="2630424" cy="488757"/>
            </a:xfrm>
            <a:prstGeom prst="rect">
              <a:avLst/>
            </a:prstGeom>
          </p:spPr>
        </p:pic>
        <p:sp>
          <p:nvSpPr>
            <p:cNvPr id="2169" name="Shape 2723">
              <a:extLst>
                <a:ext uri="{FF2B5EF4-FFF2-40B4-BE49-F238E27FC236}">
                  <a16:creationId xmlns:a16="http://schemas.microsoft.com/office/drawing/2014/main" id="{AC8D4E6B-935B-501B-D0EF-DCAFC569A5E0}"/>
                </a:ext>
              </a:extLst>
            </p:cNvPr>
            <p:cNvSpPr/>
            <p:nvPr/>
          </p:nvSpPr>
          <p:spPr>
            <a:xfrm>
              <a:off x="5256530" y="2298447"/>
              <a:ext cx="172339" cy="45720"/>
            </a:xfrm>
            <a:custGeom>
              <a:avLst/>
              <a:gdLst/>
              <a:ahLst/>
              <a:cxnLst/>
              <a:rect l="0" t="0" r="0" b="0"/>
              <a:pathLst>
                <a:path w="172339" h="45720">
                  <a:moveTo>
                    <a:pt x="86106" y="0"/>
                  </a:moveTo>
                  <a:cubicBezTo>
                    <a:pt x="133731" y="0"/>
                    <a:pt x="172339" y="10287"/>
                    <a:pt x="172339" y="22860"/>
                  </a:cubicBezTo>
                  <a:cubicBezTo>
                    <a:pt x="172339" y="35560"/>
                    <a:pt x="133731" y="45720"/>
                    <a:pt x="86106" y="45720"/>
                  </a:cubicBezTo>
                  <a:cubicBezTo>
                    <a:pt x="38608" y="45720"/>
                    <a:pt x="0" y="35560"/>
                    <a:pt x="0" y="22860"/>
                  </a:cubicBezTo>
                  <a:cubicBezTo>
                    <a:pt x="0" y="10287"/>
                    <a:pt x="38608" y="0"/>
                    <a:pt x="86106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F3F1">
                <a:alpha val="9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70" name="Shape 2724">
              <a:extLst>
                <a:ext uri="{FF2B5EF4-FFF2-40B4-BE49-F238E27FC236}">
                  <a16:creationId xmlns:a16="http://schemas.microsoft.com/office/drawing/2014/main" id="{D77D978D-9C10-A13E-766A-B06BD3652E89}"/>
                </a:ext>
              </a:extLst>
            </p:cNvPr>
            <p:cNvSpPr/>
            <p:nvPr/>
          </p:nvSpPr>
          <p:spPr>
            <a:xfrm>
              <a:off x="5256530" y="2298447"/>
              <a:ext cx="172339" cy="45720"/>
            </a:xfrm>
            <a:custGeom>
              <a:avLst/>
              <a:gdLst/>
              <a:ahLst/>
              <a:cxnLst/>
              <a:rect l="0" t="0" r="0" b="0"/>
              <a:pathLst>
                <a:path w="172339" h="45720">
                  <a:moveTo>
                    <a:pt x="172339" y="22860"/>
                  </a:moveTo>
                  <a:cubicBezTo>
                    <a:pt x="172339" y="35560"/>
                    <a:pt x="133731" y="45720"/>
                    <a:pt x="86106" y="45720"/>
                  </a:cubicBezTo>
                  <a:lnTo>
                    <a:pt x="86106" y="45720"/>
                  </a:lnTo>
                  <a:cubicBezTo>
                    <a:pt x="38608" y="45720"/>
                    <a:pt x="0" y="35560"/>
                    <a:pt x="0" y="22860"/>
                  </a:cubicBezTo>
                  <a:cubicBezTo>
                    <a:pt x="0" y="22860"/>
                    <a:pt x="0" y="22860"/>
                    <a:pt x="0" y="22860"/>
                  </a:cubicBezTo>
                  <a:lnTo>
                    <a:pt x="0" y="22860"/>
                  </a:lnTo>
                  <a:cubicBezTo>
                    <a:pt x="0" y="10287"/>
                    <a:pt x="38608" y="0"/>
                    <a:pt x="86106" y="0"/>
                  </a:cubicBezTo>
                  <a:cubicBezTo>
                    <a:pt x="86106" y="0"/>
                    <a:pt x="86106" y="0"/>
                    <a:pt x="86106" y="0"/>
                  </a:cubicBezTo>
                  <a:lnTo>
                    <a:pt x="86106" y="0"/>
                  </a:lnTo>
                  <a:cubicBezTo>
                    <a:pt x="133731" y="0"/>
                    <a:pt x="172339" y="10287"/>
                    <a:pt x="172339" y="22860"/>
                  </a:cubicBezTo>
                  <a:cubicBezTo>
                    <a:pt x="172339" y="22860"/>
                    <a:pt x="172339" y="22860"/>
                    <a:pt x="172339" y="22860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0E3EA">
                <a:alpha val="90196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171" name="Picture 2726">
              <a:extLst>
                <a:ext uri="{FF2B5EF4-FFF2-40B4-BE49-F238E27FC236}">
                  <a16:creationId xmlns:a16="http://schemas.microsoft.com/office/drawing/2014/main" id="{E16747CA-2C8E-710B-E162-8BFFC78F69DF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20972" y="3069413"/>
              <a:ext cx="4687980" cy="891313"/>
            </a:xfrm>
            <a:prstGeom prst="rect">
              <a:avLst/>
            </a:prstGeom>
          </p:spPr>
        </p:pic>
        <p:pic>
          <p:nvPicPr>
            <p:cNvPr id="2172" name="Picture 2728">
              <a:extLst>
                <a:ext uri="{FF2B5EF4-FFF2-40B4-BE49-F238E27FC236}">
                  <a16:creationId xmlns:a16="http://schemas.microsoft.com/office/drawing/2014/main" id="{28C3251D-AEE3-43A1-323B-2C937A5B17A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45953" y="3875994"/>
              <a:ext cx="394678" cy="752420"/>
            </a:xfrm>
            <a:prstGeom prst="rect">
              <a:avLst/>
            </a:prstGeom>
          </p:spPr>
        </p:pic>
        <p:pic>
          <p:nvPicPr>
            <p:cNvPr id="2173" name="Picture 2730">
              <a:extLst>
                <a:ext uri="{FF2B5EF4-FFF2-40B4-BE49-F238E27FC236}">
                  <a16:creationId xmlns:a16="http://schemas.microsoft.com/office/drawing/2014/main" id="{346C92EA-CBC2-D4DC-FE0A-10412EDE24C0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4502" y="4485068"/>
              <a:ext cx="1257300" cy="1110996"/>
            </a:xfrm>
            <a:prstGeom prst="rect">
              <a:avLst/>
            </a:prstGeom>
          </p:spPr>
        </p:pic>
        <p:sp>
          <p:nvSpPr>
            <p:cNvPr id="2174" name="Rectangle 2731">
              <a:extLst>
                <a:ext uri="{FF2B5EF4-FFF2-40B4-BE49-F238E27FC236}">
                  <a16:creationId xmlns:a16="http://schemas.microsoft.com/office/drawing/2014/main" id="{8E7C45D6-BAF9-FA30-6033-55C5B2A87E83}"/>
                </a:ext>
              </a:extLst>
            </p:cNvPr>
            <p:cNvSpPr/>
            <p:nvPr/>
          </p:nvSpPr>
          <p:spPr>
            <a:xfrm>
              <a:off x="123271" y="4690414"/>
              <a:ext cx="1138081" cy="5733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групповые </a:t>
              </a:r>
            </a:p>
          </p:txBody>
        </p:sp>
        <p:sp>
          <p:nvSpPr>
            <p:cNvPr id="2175" name="Rectangle 2732">
              <a:extLst>
                <a:ext uri="{FF2B5EF4-FFF2-40B4-BE49-F238E27FC236}">
                  <a16:creationId xmlns:a16="http://schemas.microsoft.com/office/drawing/2014/main" id="{B2B68CC1-5F7E-0712-42F2-3C6E8F81A4D8}"/>
                </a:ext>
              </a:extLst>
            </p:cNvPr>
            <p:cNvSpPr/>
            <p:nvPr/>
          </p:nvSpPr>
          <p:spPr>
            <a:xfrm>
              <a:off x="54993" y="5003356"/>
              <a:ext cx="1262822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родительские</a:t>
              </a:r>
            </a:p>
          </p:txBody>
        </p:sp>
        <p:sp>
          <p:nvSpPr>
            <p:cNvPr id="2176" name="Rectangle 2733">
              <a:extLst>
                <a:ext uri="{FF2B5EF4-FFF2-40B4-BE49-F238E27FC236}">
                  <a16:creationId xmlns:a16="http://schemas.microsoft.com/office/drawing/2014/main" id="{5FA51EE8-3426-A1A7-DB29-C1890DAA1467}"/>
                </a:ext>
              </a:extLst>
            </p:cNvPr>
            <p:cNvSpPr/>
            <p:nvPr/>
          </p:nvSpPr>
          <p:spPr>
            <a:xfrm>
              <a:off x="91622" y="5193148"/>
              <a:ext cx="1155868" cy="4005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собрания</a:t>
              </a:r>
            </a:p>
          </p:txBody>
        </p:sp>
        <p:pic>
          <p:nvPicPr>
            <p:cNvPr id="2177" name="Picture 2735">
              <a:extLst>
                <a:ext uri="{FF2B5EF4-FFF2-40B4-BE49-F238E27FC236}">
                  <a16:creationId xmlns:a16="http://schemas.microsoft.com/office/drawing/2014/main" id="{791CB52B-E928-D247-276D-96797F34239A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308707" y="4491938"/>
              <a:ext cx="1275588" cy="1267061"/>
            </a:xfrm>
            <a:prstGeom prst="rect">
              <a:avLst/>
            </a:prstGeom>
          </p:spPr>
        </p:pic>
        <p:sp>
          <p:nvSpPr>
            <p:cNvPr id="2178" name="Rectangle 2736">
              <a:extLst>
                <a:ext uri="{FF2B5EF4-FFF2-40B4-BE49-F238E27FC236}">
                  <a16:creationId xmlns:a16="http://schemas.microsoft.com/office/drawing/2014/main" id="{10C2C629-6995-737A-ABEB-9F86808EBAF6}"/>
                </a:ext>
              </a:extLst>
            </p:cNvPr>
            <p:cNvSpPr/>
            <p:nvPr/>
          </p:nvSpPr>
          <p:spPr>
            <a:xfrm>
              <a:off x="1247490" y="4517154"/>
              <a:ext cx="1423084" cy="3016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Совместное </a:t>
              </a:r>
            </a:p>
          </p:txBody>
        </p:sp>
        <p:sp>
          <p:nvSpPr>
            <p:cNvPr id="2179" name="Rectangle 2737">
              <a:extLst>
                <a:ext uri="{FF2B5EF4-FFF2-40B4-BE49-F238E27FC236}">
                  <a16:creationId xmlns:a16="http://schemas.microsoft.com/office/drawing/2014/main" id="{10E9CA4B-20D3-4710-0E37-FCB27703EC4D}"/>
                </a:ext>
              </a:extLst>
            </p:cNvPr>
            <p:cNvSpPr/>
            <p:nvPr/>
          </p:nvSpPr>
          <p:spPr>
            <a:xfrm>
              <a:off x="1236305" y="4708943"/>
              <a:ext cx="1222981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проведение </a:t>
              </a:r>
            </a:p>
          </p:txBody>
        </p:sp>
        <p:sp>
          <p:nvSpPr>
            <p:cNvPr id="2180" name="Rectangle 2738">
              <a:extLst>
                <a:ext uri="{FF2B5EF4-FFF2-40B4-BE49-F238E27FC236}">
                  <a16:creationId xmlns:a16="http://schemas.microsoft.com/office/drawing/2014/main" id="{5D696C62-12A1-0121-A44B-3EBC1D2D3990}"/>
                </a:ext>
              </a:extLst>
            </p:cNvPr>
            <p:cNvSpPr/>
            <p:nvPr/>
          </p:nvSpPr>
          <p:spPr>
            <a:xfrm>
              <a:off x="1372808" y="4888109"/>
              <a:ext cx="1183388" cy="7478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занятий, досугов, акций, конкурсов, выставок  </a:t>
              </a:r>
            </a:p>
          </p:txBody>
        </p:sp>
        <p:sp>
          <p:nvSpPr>
            <p:cNvPr id="2181" name="Rectangle 2739">
              <a:extLst>
                <a:ext uri="{FF2B5EF4-FFF2-40B4-BE49-F238E27FC236}">
                  <a16:creationId xmlns:a16="http://schemas.microsoft.com/office/drawing/2014/main" id="{F389271D-AE36-8FEA-591F-6491CF18137C}"/>
                </a:ext>
              </a:extLst>
            </p:cNvPr>
            <p:cNvSpPr/>
            <p:nvPr/>
          </p:nvSpPr>
          <p:spPr>
            <a:xfrm>
              <a:off x="1764793" y="4787537"/>
              <a:ext cx="673607" cy="4046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182" name="Picture 2741">
              <a:extLst>
                <a:ext uri="{FF2B5EF4-FFF2-40B4-BE49-F238E27FC236}">
                  <a16:creationId xmlns:a16="http://schemas.microsoft.com/office/drawing/2014/main" id="{081AEA69-833C-B51C-3AC0-676C69D9EB24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53575" y="4547121"/>
              <a:ext cx="1559052" cy="1051560"/>
            </a:xfrm>
            <a:prstGeom prst="rect">
              <a:avLst/>
            </a:prstGeom>
          </p:spPr>
        </p:pic>
        <p:sp>
          <p:nvSpPr>
            <p:cNvPr id="2183" name="Rectangle 2742">
              <a:extLst>
                <a:ext uri="{FF2B5EF4-FFF2-40B4-BE49-F238E27FC236}">
                  <a16:creationId xmlns:a16="http://schemas.microsoft.com/office/drawing/2014/main" id="{58DE2970-BB55-D774-E6F2-3900E64A58A4}"/>
                </a:ext>
              </a:extLst>
            </p:cNvPr>
            <p:cNvSpPr/>
            <p:nvPr/>
          </p:nvSpPr>
          <p:spPr>
            <a:xfrm>
              <a:off x="2571723" y="4612284"/>
              <a:ext cx="1675699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Педагогические </a:t>
              </a:r>
            </a:p>
          </p:txBody>
        </p:sp>
        <p:sp>
          <p:nvSpPr>
            <p:cNvPr id="2184" name="Rectangle 2743">
              <a:extLst>
                <a:ext uri="{FF2B5EF4-FFF2-40B4-BE49-F238E27FC236}">
                  <a16:creationId xmlns:a16="http://schemas.microsoft.com/office/drawing/2014/main" id="{966CAAA5-48E8-4006-7A3C-B512D0B65390}"/>
                </a:ext>
              </a:extLst>
            </p:cNvPr>
            <p:cNvSpPr/>
            <p:nvPr/>
          </p:nvSpPr>
          <p:spPr>
            <a:xfrm>
              <a:off x="2631651" y="4923683"/>
              <a:ext cx="1607637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консультации и </a:t>
              </a:r>
            </a:p>
          </p:txBody>
        </p:sp>
        <p:sp>
          <p:nvSpPr>
            <p:cNvPr id="2185" name="Rectangle 2744">
              <a:extLst>
                <a:ext uri="{FF2B5EF4-FFF2-40B4-BE49-F238E27FC236}">
                  <a16:creationId xmlns:a16="http://schemas.microsoft.com/office/drawing/2014/main" id="{0F55F39C-4AC5-A232-C4C4-F391A6637C22}"/>
                </a:ext>
              </a:extLst>
            </p:cNvPr>
            <p:cNvSpPr/>
            <p:nvPr/>
          </p:nvSpPr>
          <p:spPr>
            <a:xfrm>
              <a:off x="2884775" y="5219456"/>
              <a:ext cx="718089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беседы</a:t>
              </a:r>
            </a:p>
          </p:txBody>
        </p:sp>
        <p:pic>
          <p:nvPicPr>
            <p:cNvPr id="2186" name="Picture 2746">
              <a:extLst>
                <a:ext uri="{FF2B5EF4-FFF2-40B4-BE49-F238E27FC236}">
                  <a16:creationId xmlns:a16="http://schemas.microsoft.com/office/drawing/2014/main" id="{6ED8AF10-3ACD-1FC5-763C-0AE6ADF4CD40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170202" y="4563303"/>
              <a:ext cx="1329282" cy="1083562"/>
            </a:xfrm>
            <a:prstGeom prst="rect">
              <a:avLst/>
            </a:prstGeom>
          </p:spPr>
        </p:pic>
        <p:sp>
          <p:nvSpPr>
            <p:cNvPr id="2187" name="Rectangle 2747">
              <a:extLst>
                <a:ext uri="{FF2B5EF4-FFF2-40B4-BE49-F238E27FC236}">
                  <a16:creationId xmlns:a16="http://schemas.microsoft.com/office/drawing/2014/main" id="{07AA5914-65F1-1153-58F6-48506C42006E}"/>
                </a:ext>
              </a:extLst>
            </p:cNvPr>
            <p:cNvSpPr/>
            <p:nvPr/>
          </p:nvSpPr>
          <p:spPr>
            <a:xfrm>
              <a:off x="4023918" y="4614575"/>
              <a:ext cx="873659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Клуб по </a:t>
              </a:r>
            </a:p>
          </p:txBody>
        </p:sp>
        <p:sp>
          <p:nvSpPr>
            <p:cNvPr id="2188" name="Rectangle 2748">
              <a:extLst>
                <a:ext uri="{FF2B5EF4-FFF2-40B4-BE49-F238E27FC236}">
                  <a16:creationId xmlns:a16="http://schemas.microsoft.com/office/drawing/2014/main" id="{F3D2F087-5CA4-A639-D5F3-F4FCCE9DFC46}"/>
                </a:ext>
              </a:extLst>
            </p:cNvPr>
            <p:cNvSpPr/>
            <p:nvPr/>
          </p:nvSpPr>
          <p:spPr>
            <a:xfrm>
              <a:off x="4057430" y="4814053"/>
              <a:ext cx="1122667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интересам;</a:t>
              </a:r>
            </a:p>
          </p:txBody>
        </p:sp>
        <p:sp>
          <p:nvSpPr>
            <p:cNvPr id="2189" name="Rectangle 2749">
              <a:extLst>
                <a:ext uri="{FF2B5EF4-FFF2-40B4-BE49-F238E27FC236}">
                  <a16:creationId xmlns:a16="http://schemas.microsoft.com/office/drawing/2014/main" id="{FE1CA735-4D43-68D3-57E5-1A13BB28CF43}"/>
                </a:ext>
              </a:extLst>
            </p:cNvPr>
            <p:cNvSpPr/>
            <p:nvPr/>
          </p:nvSpPr>
          <p:spPr>
            <a:xfrm>
              <a:off x="4032619" y="5020803"/>
              <a:ext cx="1339659" cy="255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Национальные</a:t>
              </a:r>
            </a:p>
          </p:txBody>
        </p:sp>
        <p:sp>
          <p:nvSpPr>
            <p:cNvPr id="2190" name="Rectangle 2750">
              <a:extLst>
                <a:ext uri="{FF2B5EF4-FFF2-40B4-BE49-F238E27FC236}">
                  <a16:creationId xmlns:a16="http://schemas.microsoft.com/office/drawing/2014/main" id="{A394B9EA-D1C6-F487-0E61-BDAAC7C36F28}"/>
                </a:ext>
              </a:extLst>
            </p:cNvPr>
            <p:cNvSpPr/>
            <p:nvPr/>
          </p:nvSpPr>
          <p:spPr>
            <a:xfrm>
              <a:off x="4244513" y="5221858"/>
              <a:ext cx="1339659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традиции </a:t>
              </a:r>
            </a:p>
          </p:txBody>
        </p:sp>
        <p:pic>
          <p:nvPicPr>
            <p:cNvPr id="2191" name="Picture 2752">
              <a:extLst>
                <a:ext uri="{FF2B5EF4-FFF2-40B4-BE49-F238E27FC236}">
                  <a16:creationId xmlns:a16="http://schemas.microsoft.com/office/drawing/2014/main" id="{FEE0EE57-4BD6-E3CA-5373-0D916627D925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443317" y="5627594"/>
              <a:ext cx="1828800" cy="1467612"/>
            </a:xfrm>
            <a:prstGeom prst="rect">
              <a:avLst/>
            </a:prstGeom>
          </p:spPr>
        </p:pic>
        <p:sp>
          <p:nvSpPr>
            <p:cNvPr id="2192" name="Rectangle 2753">
              <a:extLst>
                <a:ext uri="{FF2B5EF4-FFF2-40B4-BE49-F238E27FC236}">
                  <a16:creationId xmlns:a16="http://schemas.microsoft.com/office/drawing/2014/main" id="{5E22FE65-1139-19A4-4B1B-86F5758E1C15}"/>
                </a:ext>
              </a:extLst>
            </p:cNvPr>
            <p:cNvSpPr/>
            <p:nvPr/>
          </p:nvSpPr>
          <p:spPr>
            <a:xfrm>
              <a:off x="568379" y="5756999"/>
              <a:ext cx="1843889" cy="10744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Участие родителей в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93" name="Rectangle 2754">
              <a:extLst>
                <a:ext uri="{FF2B5EF4-FFF2-40B4-BE49-F238E27FC236}">
                  <a16:creationId xmlns:a16="http://schemas.microsoft.com/office/drawing/2014/main" id="{6BF643EF-C52B-0802-783A-31C3806B5EA4}"/>
                </a:ext>
              </a:extLst>
            </p:cNvPr>
            <p:cNvSpPr/>
            <p:nvPr/>
          </p:nvSpPr>
          <p:spPr>
            <a:xfrm>
              <a:off x="508088" y="5932640"/>
              <a:ext cx="200563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мероприятиях группы.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94" name="Rectangle 2755">
              <a:extLst>
                <a:ext uri="{FF2B5EF4-FFF2-40B4-BE49-F238E27FC236}">
                  <a16:creationId xmlns:a16="http://schemas.microsoft.com/office/drawing/2014/main" id="{F5FB7AFE-BD8C-900C-E009-0A51A62BADAF}"/>
                </a:ext>
              </a:extLst>
            </p:cNvPr>
            <p:cNvSpPr/>
            <p:nvPr/>
          </p:nvSpPr>
          <p:spPr>
            <a:xfrm>
              <a:off x="451409" y="6138577"/>
              <a:ext cx="2066445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Участие в подготовке и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95" name="Rectangle 2756">
              <a:extLst>
                <a:ext uri="{FF2B5EF4-FFF2-40B4-BE49-F238E27FC236}">
                  <a16:creationId xmlns:a16="http://schemas.microsoft.com/office/drawing/2014/main" id="{70AE5B4E-84E0-84C9-DFD6-72781B59B01B}"/>
                </a:ext>
              </a:extLst>
            </p:cNvPr>
            <p:cNvSpPr/>
            <p:nvPr/>
          </p:nvSpPr>
          <p:spPr>
            <a:xfrm>
              <a:off x="654128" y="6344514"/>
              <a:ext cx="1776190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проведение детских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96" name="Rectangle 2757">
              <a:extLst>
                <a:ext uri="{FF2B5EF4-FFF2-40B4-BE49-F238E27FC236}">
                  <a16:creationId xmlns:a16="http://schemas.microsoft.com/office/drawing/2014/main" id="{3C225B5B-773F-7745-11B3-1BCC69564985}"/>
                </a:ext>
              </a:extLst>
            </p:cNvPr>
            <p:cNvSpPr/>
            <p:nvPr/>
          </p:nvSpPr>
          <p:spPr>
            <a:xfrm>
              <a:off x="773785" y="6549805"/>
              <a:ext cx="1188991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праздников и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97" name="Rectangle 2758">
              <a:extLst>
                <a:ext uri="{FF2B5EF4-FFF2-40B4-BE49-F238E27FC236}">
                  <a16:creationId xmlns:a16="http://schemas.microsoft.com/office/drawing/2014/main" id="{9CE1973B-3A10-E061-3B24-1B84F9FF8A1C}"/>
                </a:ext>
              </a:extLst>
            </p:cNvPr>
            <p:cNvSpPr/>
            <p:nvPr/>
          </p:nvSpPr>
          <p:spPr>
            <a:xfrm>
              <a:off x="780646" y="6737564"/>
              <a:ext cx="1125751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развлечений;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198" name="Picture 2760">
              <a:extLst>
                <a:ext uri="{FF2B5EF4-FFF2-40B4-BE49-F238E27FC236}">
                  <a16:creationId xmlns:a16="http://schemas.microsoft.com/office/drawing/2014/main" id="{B2378854-9801-59E9-8230-4EE285306CD7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2221784" y="5651822"/>
              <a:ext cx="1623060" cy="1393631"/>
            </a:xfrm>
            <a:prstGeom prst="rect">
              <a:avLst/>
            </a:prstGeom>
          </p:spPr>
        </p:pic>
        <p:sp>
          <p:nvSpPr>
            <p:cNvPr id="2199" name="Rectangle 2761">
              <a:extLst>
                <a:ext uri="{FF2B5EF4-FFF2-40B4-BE49-F238E27FC236}">
                  <a16:creationId xmlns:a16="http://schemas.microsoft.com/office/drawing/2014/main" id="{149DF759-CD70-05DC-637A-358E4BCC6FAD}"/>
                </a:ext>
              </a:extLst>
            </p:cNvPr>
            <p:cNvSpPr/>
            <p:nvPr/>
          </p:nvSpPr>
          <p:spPr>
            <a:xfrm>
              <a:off x="2300641" y="5727734"/>
              <a:ext cx="1032919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совместное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00" name="Rectangle 2762">
              <a:extLst>
                <a:ext uri="{FF2B5EF4-FFF2-40B4-BE49-F238E27FC236}">
                  <a16:creationId xmlns:a16="http://schemas.microsoft.com/office/drawing/2014/main" id="{2BD036D4-8F28-F542-1D86-53AB6FF898D3}"/>
                </a:ext>
              </a:extLst>
            </p:cNvPr>
            <p:cNvSpPr/>
            <p:nvPr/>
          </p:nvSpPr>
          <p:spPr>
            <a:xfrm>
              <a:off x="2092808" y="5948513"/>
              <a:ext cx="1784703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предметно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01" name="Rectangle 2763">
              <a:extLst>
                <a:ext uri="{FF2B5EF4-FFF2-40B4-BE49-F238E27FC236}">
                  <a16:creationId xmlns:a16="http://schemas.microsoft.com/office/drawing/2014/main" id="{2E707589-8940-6AF4-D5E3-9DD583018F7C}"/>
                </a:ext>
              </a:extLst>
            </p:cNvPr>
            <p:cNvSpPr/>
            <p:nvPr/>
          </p:nvSpPr>
          <p:spPr>
            <a:xfrm>
              <a:off x="2147054" y="6188515"/>
              <a:ext cx="1780555" cy="1847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развивающей среды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02" name="Rectangle 2764">
              <a:extLst>
                <a:ext uri="{FF2B5EF4-FFF2-40B4-BE49-F238E27FC236}">
                  <a16:creationId xmlns:a16="http://schemas.microsoft.com/office/drawing/2014/main" id="{1BAC0A4B-7373-A869-39A1-1E7C60C9F1AF}"/>
                </a:ext>
              </a:extLst>
            </p:cNvPr>
            <p:cNvSpPr/>
            <p:nvPr/>
          </p:nvSpPr>
          <p:spPr>
            <a:xfrm>
              <a:off x="2342881" y="6422024"/>
              <a:ext cx="1037175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для детей и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03" name="Rectangle 2765">
              <a:extLst>
                <a:ext uri="{FF2B5EF4-FFF2-40B4-BE49-F238E27FC236}">
                  <a16:creationId xmlns:a16="http://schemas.microsoft.com/office/drawing/2014/main" id="{B2C57ABD-F757-70A8-E72F-0F4F239E8450}"/>
                </a:ext>
              </a:extLst>
            </p:cNvPr>
            <p:cNvSpPr/>
            <p:nvPr/>
          </p:nvSpPr>
          <p:spPr>
            <a:xfrm>
              <a:off x="2311513" y="6676301"/>
              <a:ext cx="1574714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педагогов группы.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204" name="Picture 2767">
              <a:extLst>
                <a:ext uri="{FF2B5EF4-FFF2-40B4-BE49-F238E27FC236}">
                  <a16:creationId xmlns:a16="http://schemas.microsoft.com/office/drawing/2014/main" id="{888DCF79-5250-E11F-BAC3-B0696B354A37}"/>
                </a:ext>
              </a:extLst>
            </p:cNvPr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3960221" y="5719533"/>
              <a:ext cx="1234440" cy="1319454"/>
            </a:xfrm>
            <a:prstGeom prst="rect">
              <a:avLst/>
            </a:prstGeom>
          </p:spPr>
        </p:pic>
        <p:sp>
          <p:nvSpPr>
            <p:cNvPr id="2205" name="Rectangle 2768">
              <a:extLst>
                <a:ext uri="{FF2B5EF4-FFF2-40B4-BE49-F238E27FC236}">
                  <a16:creationId xmlns:a16="http://schemas.microsoft.com/office/drawing/2014/main" id="{81C6E198-6775-9334-3F88-25A49D894CAC}"/>
                </a:ext>
              </a:extLst>
            </p:cNvPr>
            <p:cNvSpPr/>
            <p:nvPr/>
          </p:nvSpPr>
          <p:spPr>
            <a:xfrm>
              <a:off x="4076842" y="5801908"/>
              <a:ext cx="1055552" cy="323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дни </a:t>
              </a:r>
            </a:p>
          </p:txBody>
        </p:sp>
        <p:sp>
          <p:nvSpPr>
            <p:cNvPr id="2206" name="Rectangle 2769">
              <a:extLst>
                <a:ext uri="{FF2B5EF4-FFF2-40B4-BE49-F238E27FC236}">
                  <a16:creationId xmlns:a16="http://schemas.microsoft.com/office/drawing/2014/main" id="{C65C684A-72AD-8EEF-8754-BDF94D86DFB3}"/>
                </a:ext>
              </a:extLst>
            </p:cNvPr>
            <p:cNvSpPr/>
            <p:nvPr/>
          </p:nvSpPr>
          <p:spPr>
            <a:xfrm>
              <a:off x="3934023" y="6062478"/>
              <a:ext cx="1055553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открытых </a:t>
              </a:r>
            </a:p>
          </p:txBody>
        </p:sp>
        <p:sp>
          <p:nvSpPr>
            <p:cNvPr id="2207" name="Rectangle 2770">
              <a:extLst>
                <a:ext uri="{FF2B5EF4-FFF2-40B4-BE49-F238E27FC236}">
                  <a16:creationId xmlns:a16="http://schemas.microsoft.com/office/drawing/2014/main" id="{C8044C5B-E61B-BAF3-0361-B580B7C2C8F8}"/>
                </a:ext>
              </a:extLst>
            </p:cNvPr>
            <p:cNvSpPr/>
            <p:nvPr/>
          </p:nvSpPr>
          <p:spPr>
            <a:xfrm>
              <a:off x="4064684" y="6248722"/>
              <a:ext cx="815516" cy="2371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дверей</a:t>
              </a:r>
            </a:p>
          </p:txBody>
        </p:sp>
      </p:grpSp>
      <p:sp>
        <p:nvSpPr>
          <p:cNvPr id="2208" name="TextBox 2207">
            <a:extLst>
              <a:ext uri="{FF2B5EF4-FFF2-40B4-BE49-F238E27FC236}">
                <a16:creationId xmlns:a16="http://schemas.microsoft.com/office/drawing/2014/main" id="{38BA5829-E1E2-E4DB-0510-26852DF309C3}"/>
              </a:ext>
            </a:extLst>
          </p:cNvPr>
          <p:cNvSpPr txBox="1"/>
          <p:nvPr/>
        </p:nvSpPr>
        <p:spPr>
          <a:xfrm>
            <a:off x="839490" y="920767"/>
            <a:ext cx="3513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 Black" panose="020B0A04020102020204" pitchFamily="34" charset="0"/>
                <a:cs typeface="Times New Roman" panose="02020603050405020304" pitchFamily="18" charset="0"/>
              </a:rPr>
              <a:t>Условия работы с родителями</a:t>
            </a:r>
          </a:p>
        </p:txBody>
      </p:sp>
      <p:sp>
        <p:nvSpPr>
          <p:cNvPr id="2210" name="TextBox 2209">
            <a:extLst>
              <a:ext uri="{FF2B5EF4-FFF2-40B4-BE49-F238E27FC236}">
                <a16:creationId xmlns:a16="http://schemas.microsoft.com/office/drawing/2014/main" id="{BD373CFF-969E-CC80-CC48-9FDB6BA33924}"/>
              </a:ext>
            </a:extLst>
          </p:cNvPr>
          <p:cNvSpPr txBox="1"/>
          <p:nvPr/>
        </p:nvSpPr>
        <p:spPr>
          <a:xfrm>
            <a:off x="5072374" y="979178"/>
            <a:ext cx="373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Методы изучения семьи</a:t>
            </a:r>
          </a:p>
        </p:txBody>
      </p:sp>
      <p:sp>
        <p:nvSpPr>
          <p:cNvPr id="2213" name="TextBox 2212">
            <a:extLst>
              <a:ext uri="{FF2B5EF4-FFF2-40B4-BE49-F238E27FC236}">
                <a16:creationId xmlns:a16="http://schemas.microsoft.com/office/drawing/2014/main" id="{B6B6B3E4-AE7C-6B38-C93A-8A7D275A776D}"/>
              </a:ext>
            </a:extLst>
          </p:cNvPr>
          <p:cNvSpPr txBox="1"/>
          <p:nvPr/>
        </p:nvSpPr>
        <p:spPr>
          <a:xfrm>
            <a:off x="5053240" y="1349847"/>
            <a:ext cx="37098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-Анкетирование;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-Наблюдение за ребенком;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-Посещение семьи ребенка;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-Обследование семьи с помощью проективных методик;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 с ребенком;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240E-5BF9-F2AA-78E9-A8A7C778B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24744"/>
            <a:ext cx="6419056" cy="4608512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ФГОС, дает право на эффективное взаимодействие воспитанников-педагогов-родителей, создавая творческую атмосферу между участниками образовательной деятельности, вовлекая всех в непрерывный процесс саморазвития.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позволяет усилить работу с семьей на основе партнерского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56877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332657"/>
            <a:ext cx="6406480" cy="136815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</a:rPr>
              <a:t>Любая работа эффективна тогда, когда   она правильно организована.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7054552" cy="4392488"/>
          </a:xfrm>
        </p:spPr>
        <p:txBody>
          <a:bodyPr>
            <a:normAutofit fontScale="92500" lnSpcReduction="10000"/>
          </a:bodyPr>
          <a:lstStyle/>
          <a:p>
            <a:endParaRPr lang="ru-RU" sz="4000" b="1" dirty="0">
              <a:solidFill>
                <a:srgbClr val="C00000"/>
              </a:solidFill>
            </a:endParaRPr>
          </a:p>
          <a:p>
            <a:pPr fontAlgn="base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того, как прошло детство, кто вёл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за руку в детские годы,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вошло в его разум и сердце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окружающего мира – от этого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решающей степени зависит, каким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человеком станет сегодняшний малыш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r"/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74639"/>
            <a:ext cx="6779096" cy="3874442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Мне очень хотелось бы, чтоб и педагоги и родители всегда помнили, что семья для ребёнка – это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общественного опыта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Здесь он находит примеры для подражания и здесь происходит его социальное рождение. И если мы хотим вырастить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нравственно здоровое поколение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 должны решать эту проблему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«всем миром»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детский сад, семья, общественность.</a:t>
            </a:r>
          </a:p>
        </p:txBody>
      </p:sp>
      <p:pic>
        <p:nvPicPr>
          <p:cNvPr id="5" name="Рисунок 4" descr="929b958ca8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67584"/>
            <a:ext cx="2304256" cy="231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фон спасиб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1928802"/>
            <a:ext cx="62151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r"/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04663"/>
            <a:ext cx="6372200" cy="3384377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Детство – незабываемая пора в жизни</a:t>
            </a:r>
          </a:p>
          <a:p>
            <a:pPr marL="514350" indent="-51435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каждого человека. Она наполнена добрыми  руками родителей и заботой воспитателей. </a:t>
            </a:r>
          </a:p>
          <a:p>
            <a:pPr marL="514350" indent="-51435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Родительская любовь даёт человеку «запас прочности», формирует чувство психологической  защищённости. </a:t>
            </a:r>
          </a:p>
          <a:p>
            <a:pPr marL="514350" indent="-51435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помогает родителям в воспитании детей? </a:t>
            </a:r>
          </a:p>
          <a:p>
            <a:pPr marL="514350" indent="-51435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Воспитатели – первые помощники родителей, в их руках дети становятся любознательными, активными, творческими. </a:t>
            </a:r>
          </a:p>
        </p:txBody>
      </p:sp>
      <p:pic>
        <p:nvPicPr>
          <p:cNvPr id="4" name="Содержимое 3" descr="sem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913637"/>
            <a:ext cx="3672408" cy="2808312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r"/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714489"/>
            <a:ext cx="6624736" cy="4162784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Формы взаимодействия детского сада с родителями – это способы организации их совместной деятельности и общения. Основная цель всех видов форм взаимодействия ДОУ с семьёй – установление доверительных отношений с детьми, родителями и педагогами, объединение их в одну команду, воспитание потребности делиться друг с другом своими проблемами и совместно их решать. 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   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Традиционные формы работы ДОУ с семьей.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28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открытые занятия для просмотра родителей;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интеллектуальные ринги детей и родителей;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контрольные для родителей;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интервью с родителями и детьми на определенные темы;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родительская гостиная;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конкурс семейных талантов;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консультации специалистов</a:t>
            </a:r>
          </a:p>
          <a:p>
            <a:pPr>
              <a:lnSpc>
                <a:spcPct val="120000"/>
              </a:lnSpc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540">
            <a:extLst>
              <a:ext uri="{FF2B5EF4-FFF2-40B4-BE49-F238E27FC236}">
                <a16:creationId xmlns:a16="http://schemas.microsoft.com/office/drawing/2014/main" id="{F468B401-90CF-2D25-04EE-0290CB2BA1E3}"/>
              </a:ext>
            </a:extLst>
          </p:cNvPr>
          <p:cNvGrpSpPr/>
          <p:nvPr/>
        </p:nvGrpSpPr>
        <p:grpSpPr>
          <a:xfrm>
            <a:off x="323528" y="177041"/>
            <a:ext cx="8568951" cy="6223759"/>
            <a:chOff x="974861" y="-83247"/>
            <a:chExt cx="8637676" cy="6196925"/>
          </a:xfrm>
        </p:grpSpPr>
        <p:sp>
          <p:nvSpPr>
            <p:cNvPr id="5" name="Shape 934">
              <a:extLst>
                <a:ext uri="{FF2B5EF4-FFF2-40B4-BE49-F238E27FC236}">
                  <a16:creationId xmlns:a16="http://schemas.microsoft.com/office/drawing/2014/main" id="{87A65788-6532-73CF-8413-E53D5C7EBFE7}"/>
                </a:ext>
              </a:extLst>
            </p:cNvPr>
            <p:cNvSpPr/>
            <p:nvPr/>
          </p:nvSpPr>
          <p:spPr>
            <a:xfrm>
              <a:off x="2619350" y="-83247"/>
              <a:ext cx="6846474" cy="820827"/>
            </a:xfrm>
            <a:custGeom>
              <a:avLst/>
              <a:gdLst/>
              <a:ahLst/>
              <a:cxnLst/>
              <a:rect l="0" t="0" r="0" b="0"/>
              <a:pathLst>
                <a:path w="8077200" h="914400">
                  <a:moveTo>
                    <a:pt x="4038600" y="0"/>
                  </a:moveTo>
                  <a:cubicBezTo>
                    <a:pt x="6269101" y="0"/>
                    <a:pt x="8077200" y="204724"/>
                    <a:pt x="8077200" y="457200"/>
                  </a:cubicBezTo>
                  <a:cubicBezTo>
                    <a:pt x="8077200" y="709676"/>
                    <a:pt x="6269101" y="914400"/>
                    <a:pt x="4038600" y="914400"/>
                  </a:cubicBezTo>
                  <a:cubicBezTo>
                    <a:pt x="1808099" y="914400"/>
                    <a:pt x="0" y="709676"/>
                    <a:pt x="0" y="457200"/>
                  </a:cubicBezTo>
                  <a:cubicBezTo>
                    <a:pt x="0" y="204724"/>
                    <a:pt x="1808099" y="0"/>
                    <a:pt x="40386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" name="Rectangle 936">
              <a:extLst>
                <a:ext uri="{FF2B5EF4-FFF2-40B4-BE49-F238E27FC236}">
                  <a16:creationId xmlns:a16="http://schemas.microsoft.com/office/drawing/2014/main" id="{7BCD6B1D-7329-8461-AEE4-AA2A72BAC1DA}"/>
                </a:ext>
              </a:extLst>
            </p:cNvPr>
            <p:cNvSpPr/>
            <p:nvPr/>
          </p:nvSpPr>
          <p:spPr>
            <a:xfrm>
              <a:off x="2164275" y="43155"/>
              <a:ext cx="7398759" cy="6502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937">
              <a:extLst>
                <a:ext uri="{FF2B5EF4-FFF2-40B4-BE49-F238E27FC236}">
                  <a16:creationId xmlns:a16="http://schemas.microsoft.com/office/drawing/2014/main" id="{3D365151-E263-3E78-FFCB-16B604F17C2F}"/>
                </a:ext>
              </a:extLst>
            </p:cNvPr>
            <p:cNvSpPr/>
            <p:nvPr/>
          </p:nvSpPr>
          <p:spPr>
            <a:xfrm>
              <a:off x="5682128" y="134696"/>
              <a:ext cx="3029089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938">
              <a:extLst>
                <a:ext uri="{FF2B5EF4-FFF2-40B4-BE49-F238E27FC236}">
                  <a16:creationId xmlns:a16="http://schemas.microsoft.com/office/drawing/2014/main" id="{CD69F3B8-F526-AED6-A915-9079EE746AF2}"/>
                </a:ext>
              </a:extLst>
            </p:cNvPr>
            <p:cNvSpPr/>
            <p:nvPr/>
          </p:nvSpPr>
          <p:spPr>
            <a:xfrm>
              <a:off x="4902708" y="513842"/>
              <a:ext cx="9161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939">
              <a:extLst>
                <a:ext uri="{FF2B5EF4-FFF2-40B4-BE49-F238E27FC236}">
                  <a16:creationId xmlns:a16="http://schemas.microsoft.com/office/drawing/2014/main" id="{F98A8A4F-9591-430F-E0D0-B3D96E22F625}"/>
                </a:ext>
              </a:extLst>
            </p:cNvPr>
            <p:cNvSpPr/>
            <p:nvPr/>
          </p:nvSpPr>
          <p:spPr>
            <a:xfrm>
              <a:off x="974861" y="2177821"/>
              <a:ext cx="2895600" cy="1739542"/>
            </a:xfrm>
            <a:custGeom>
              <a:avLst/>
              <a:gdLst/>
              <a:ahLst/>
              <a:cxnLst/>
              <a:rect l="0" t="0" r="0" b="0"/>
              <a:pathLst>
                <a:path w="2895600" h="1752600">
                  <a:moveTo>
                    <a:pt x="2171700" y="0"/>
                  </a:moveTo>
                  <a:cubicBezTo>
                    <a:pt x="2571496" y="0"/>
                    <a:pt x="2895600" y="78486"/>
                    <a:pt x="2895600" y="175260"/>
                  </a:cubicBezTo>
                  <a:lnTo>
                    <a:pt x="2895600" y="1577340"/>
                  </a:lnTo>
                  <a:cubicBezTo>
                    <a:pt x="2895600" y="1480566"/>
                    <a:pt x="2571496" y="1402080"/>
                    <a:pt x="2171700" y="1402080"/>
                  </a:cubicBezTo>
                  <a:cubicBezTo>
                    <a:pt x="1771904" y="1402080"/>
                    <a:pt x="1447800" y="1480566"/>
                    <a:pt x="1447800" y="1577340"/>
                  </a:cubicBezTo>
                  <a:cubicBezTo>
                    <a:pt x="1447800" y="1674114"/>
                    <a:pt x="1123696" y="1752600"/>
                    <a:pt x="723900" y="1752600"/>
                  </a:cubicBezTo>
                  <a:cubicBezTo>
                    <a:pt x="324104" y="1752600"/>
                    <a:pt x="0" y="1674114"/>
                    <a:pt x="0" y="1577340"/>
                  </a:cubicBezTo>
                  <a:lnTo>
                    <a:pt x="0" y="175260"/>
                  </a:lnTo>
                  <a:cubicBezTo>
                    <a:pt x="0" y="272034"/>
                    <a:pt x="324104" y="350520"/>
                    <a:pt x="723900" y="350520"/>
                  </a:cubicBezTo>
                  <a:cubicBezTo>
                    <a:pt x="1123696" y="350520"/>
                    <a:pt x="1447800" y="272034"/>
                    <a:pt x="1447800" y="175260"/>
                  </a:cubicBezTo>
                  <a:cubicBezTo>
                    <a:pt x="1447800" y="78486"/>
                    <a:pt x="1771904" y="0"/>
                    <a:pt x="217170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40">
              <a:extLst>
                <a:ext uri="{FF2B5EF4-FFF2-40B4-BE49-F238E27FC236}">
                  <a16:creationId xmlns:a16="http://schemas.microsoft.com/office/drawing/2014/main" id="{2C2DE9AB-B455-597C-B95B-40C4397FCCBF}"/>
                </a:ext>
              </a:extLst>
            </p:cNvPr>
            <p:cNvSpPr/>
            <p:nvPr/>
          </p:nvSpPr>
          <p:spPr>
            <a:xfrm>
              <a:off x="993099" y="2167586"/>
              <a:ext cx="2895600" cy="1752600"/>
            </a:xfrm>
            <a:custGeom>
              <a:avLst/>
              <a:gdLst/>
              <a:ahLst/>
              <a:cxnLst/>
              <a:rect l="0" t="0" r="0" b="0"/>
              <a:pathLst>
                <a:path w="2895600" h="1752600">
                  <a:moveTo>
                    <a:pt x="0" y="175260"/>
                  </a:moveTo>
                  <a:cubicBezTo>
                    <a:pt x="0" y="272034"/>
                    <a:pt x="324104" y="350520"/>
                    <a:pt x="723900" y="350520"/>
                  </a:cubicBezTo>
                  <a:cubicBezTo>
                    <a:pt x="1123696" y="350520"/>
                    <a:pt x="1447800" y="272034"/>
                    <a:pt x="1447800" y="175260"/>
                  </a:cubicBezTo>
                  <a:cubicBezTo>
                    <a:pt x="1447800" y="78486"/>
                    <a:pt x="1771904" y="0"/>
                    <a:pt x="2171700" y="0"/>
                  </a:cubicBezTo>
                  <a:cubicBezTo>
                    <a:pt x="2571496" y="0"/>
                    <a:pt x="2895600" y="78486"/>
                    <a:pt x="2895600" y="175260"/>
                  </a:cubicBezTo>
                  <a:lnTo>
                    <a:pt x="2895600" y="1577340"/>
                  </a:lnTo>
                  <a:cubicBezTo>
                    <a:pt x="2895600" y="1480566"/>
                    <a:pt x="2571496" y="1402080"/>
                    <a:pt x="2171700" y="1402080"/>
                  </a:cubicBezTo>
                  <a:cubicBezTo>
                    <a:pt x="1771904" y="1402080"/>
                    <a:pt x="1447800" y="1480566"/>
                    <a:pt x="1447800" y="1577340"/>
                  </a:cubicBezTo>
                  <a:cubicBezTo>
                    <a:pt x="1447800" y="1674114"/>
                    <a:pt x="1123696" y="1752600"/>
                    <a:pt x="723900" y="1752600"/>
                  </a:cubicBezTo>
                  <a:cubicBezTo>
                    <a:pt x="324104" y="1752600"/>
                    <a:pt x="0" y="1674114"/>
                    <a:pt x="0" y="157734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" name="Rectangle 941">
              <a:extLst>
                <a:ext uri="{FF2B5EF4-FFF2-40B4-BE49-F238E27FC236}">
                  <a16:creationId xmlns:a16="http://schemas.microsoft.com/office/drawing/2014/main" id="{A5199B85-7CCA-25C2-27A1-D3DFA3D8EA7B}"/>
                </a:ext>
              </a:extLst>
            </p:cNvPr>
            <p:cNvSpPr/>
            <p:nvPr/>
          </p:nvSpPr>
          <p:spPr>
            <a:xfrm>
              <a:off x="1533570" y="2498906"/>
              <a:ext cx="2249837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АНКЕТИРОВАНИЕ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942">
              <a:extLst>
                <a:ext uri="{FF2B5EF4-FFF2-40B4-BE49-F238E27FC236}">
                  <a16:creationId xmlns:a16="http://schemas.microsoft.com/office/drawing/2014/main" id="{E73C5F22-D513-5331-642A-AA3EFB35EFD4}"/>
                </a:ext>
              </a:extLst>
            </p:cNvPr>
            <p:cNvSpPr/>
            <p:nvPr/>
          </p:nvSpPr>
          <p:spPr>
            <a:xfrm>
              <a:off x="2291842" y="1726337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943">
              <a:extLst>
                <a:ext uri="{FF2B5EF4-FFF2-40B4-BE49-F238E27FC236}">
                  <a16:creationId xmlns:a16="http://schemas.microsoft.com/office/drawing/2014/main" id="{6EC3E92B-B7DB-51D6-12C0-3D486E9F1B0A}"/>
                </a:ext>
              </a:extLst>
            </p:cNvPr>
            <p:cNvSpPr/>
            <p:nvPr/>
          </p:nvSpPr>
          <p:spPr>
            <a:xfrm>
              <a:off x="2062705" y="2799323"/>
              <a:ext cx="90937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ОПРОС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944">
              <a:extLst>
                <a:ext uri="{FF2B5EF4-FFF2-40B4-BE49-F238E27FC236}">
                  <a16:creationId xmlns:a16="http://schemas.microsoft.com/office/drawing/2014/main" id="{138D0B39-80F0-9530-2BD4-B9269840E3F6}"/>
                </a:ext>
              </a:extLst>
            </p:cNvPr>
            <p:cNvSpPr/>
            <p:nvPr/>
          </p:nvSpPr>
          <p:spPr>
            <a:xfrm>
              <a:off x="1788541" y="200088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945">
              <a:extLst>
                <a:ext uri="{FF2B5EF4-FFF2-40B4-BE49-F238E27FC236}">
                  <a16:creationId xmlns:a16="http://schemas.microsoft.com/office/drawing/2014/main" id="{E91EA2A7-CD58-CBC4-82BB-6CB7027F00DE}"/>
                </a:ext>
              </a:extLst>
            </p:cNvPr>
            <p:cNvSpPr/>
            <p:nvPr/>
          </p:nvSpPr>
          <p:spPr>
            <a:xfrm>
              <a:off x="1318038" y="3178070"/>
              <a:ext cx="275336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ИНТЕРВЬЮ И БЕСЕДА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946">
              <a:extLst>
                <a:ext uri="{FF2B5EF4-FFF2-40B4-BE49-F238E27FC236}">
                  <a16:creationId xmlns:a16="http://schemas.microsoft.com/office/drawing/2014/main" id="{34DF1D6E-CB41-1387-2791-2DEAA9AAD606}"/>
                </a:ext>
              </a:extLst>
            </p:cNvPr>
            <p:cNvSpPr/>
            <p:nvPr/>
          </p:nvSpPr>
          <p:spPr>
            <a:xfrm>
              <a:off x="2482342" y="227520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Shape 947">
              <a:extLst>
                <a:ext uri="{FF2B5EF4-FFF2-40B4-BE49-F238E27FC236}">
                  <a16:creationId xmlns:a16="http://schemas.microsoft.com/office/drawing/2014/main" id="{24EF2E10-C359-73B4-EB70-D359862C8002}"/>
                </a:ext>
              </a:extLst>
            </p:cNvPr>
            <p:cNvSpPr/>
            <p:nvPr/>
          </p:nvSpPr>
          <p:spPr>
            <a:xfrm>
              <a:off x="4085114" y="685800"/>
              <a:ext cx="5504258" cy="5427878"/>
            </a:xfrm>
            <a:custGeom>
              <a:avLst/>
              <a:gdLst/>
              <a:ahLst/>
              <a:cxnLst/>
              <a:rect l="0" t="0" r="0" b="0"/>
              <a:pathLst>
                <a:path w="5410200" h="5410200">
                  <a:moveTo>
                    <a:pt x="4057650" y="0"/>
                  </a:moveTo>
                  <a:cubicBezTo>
                    <a:pt x="4804664" y="0"/>
                    <a:pt x="5410200" y="242189"/>
                    <a:pt x="5410200" y="541020"/>
                  </a:cubicBezTo>
                  <a:lnTo>
                    <a:pt x="5410200" y="4869180"/>
                  </a:lnTo>
                  <a:cubicBezTo>
                    <a:pt x="5410200" y="4570387"/>
                    <a:pt x="4804664" y="4328160"/>
                    <a:pt x="4057650" y="4328160"/>
                  </a:cubicBezTo>
                  <a:cubicBezTo>
                    <a:pt x="3310636" y="4328160"/>
                    <a:pt x="2705100" y="4570387"/>
                    <a:pt x="2705100" y="4869180"/>
                  </a:cubicBezTo>
                  <a:cubicBezTo>
                    <a:pt x="2705100" y="5167973"/>
                    <a:pt x="2099564" y="5410200"/>
                    <a:pt x="1352550" y="5410200"/>
                  </a:cubicBezTo>
                  <a:cubicBezTo>
                    <a:pt x="605536" y="5410200"/>
                    <a:pt x="0" y="5167973"/>
                    <a:pt x="0" y="4869180"/>
                  </a:cubicBezTo>
                  <a:lnTo>
                    <a:pt x="0" y="541020"/>
                  </a:lnTo>
                  <a:cubicBezTo>
                    <a:pt x="0" y="839851"/>
                    <a:pt x="605536" y="1082040"/>
                    <a:pt x="1352550" y="1082040"/>
                  </a:cubicBezTo>
                  <a:cubicBezTo>
                    <a:pt x="2099564" y="1082040"/>
                    <a:pt x="2705100" y="839851"/>
                    <a:pt x="2705100" y="541020"/>
                  </a:cubicBezTo>
                  <a:cubicBezTo>
                    <a:pt x="2705100" y="242189"/>
                    <a:pt x="3310636" y="0"/>
                    <a:pt x="405765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AC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8" name="Shape 948">
              <a:extLst>
                <a:ext uri="{FF2B5EF4-FFF2-40B4-BE49-F238E27FC236}">
                  <a16:creationId xmlns:a16="http://schemas.microsoft.com/office/drawing/2014/main" id="{777FC801-3FDD-55B1-995D-E6A8897C4131}"/>
                </a:ext>
              </a:extLst>
            </p:cNvPr>
            <p:cNvSpPr/>
            <p:nvPr/>
          </p:nvSpPr>
          <p:spPr>
            <a:xfrm>
              <a:off x="4098449" y="685800"/>
              <a:ext cx="5514088" cy="5410200"/>
            </a:xfrm>
            <a:custGeom>
              <a:avLst/>
              <a:gdLst/>
              <a:ahLst/>
              <a:cxnLst/>
              <a:rect l="0" t="0" r="0" b="0"/>
              <a:pathLst>
                <a:path w="5410200" h="5410200">
                  <a:moveTo>
                    <a:pt x="0" y="541020"/>
                  </a:moveTo>
                  <a:cubicBezTo>
                    <a:pt x="0" y="839851"/>
                    <a:pt x="605536" y="1082040"/>
                    <a:pt x="1352550" y="1082040"/>
                  </a:cubicBezTo>
                  <a:cubicBezTo>
                    <a:pt x="2099564" y="1082040"/>
                    <a:pt x="2705100" y="839851"/>
                    <a:pt x="2705100" y="541020"/>
                  </a:cubicBezTo>
                  <a:cubicBezTo>
                    <a:pt x="2705100" y="242189"/>
                    <a:pt x="3310636" y="0"/>
                    <a:pt x="4057650" y="0"/>
                  </a:cubicBezTo>
                  <a:cubicBezTo>
                    <a:pt x="4804664" y="0"/>
                    <a:pt x="5410200" y="242189"/>
                    <a:pt x="5410200" y="541020"/>
                  </a:cubicBezTo>
                  <a:lnTo>
                    <a:pt x="5410200" y="4869180"/>
                  </a:lnTo>
                  <a:cubicBezTo>
                    <a:pt x="5410200" y="4570387"/>
                    <a:pt x="4804664" y="4328160"/>
                    <a:pt x="4057650" y="4328160"/>
                  </a:cubicBezTo>
                  <a:cubicBezTo>
                    <a:pt x="3310636" y="4328160"/>
                    <a:pt x="2705100" y="4570387"/>
                    <a:pt x="2705100" y="4869180"/>
                  </a:cubicBezTo>
                  <a:cubicBezTo>
                    <a:pt x="2705100" y="5167973"/>
                    <a:pt x="2099564" y="5410200"/>
                    <a:pt x="1352550" y="5410200"/>
                  </a:cubicBezTo>
                  <a:cubicBezTo>
                    <a:pt x="605536" y="5410200"/>
                    <a:pt x="0" y="5167973"/>
                    <a:pt x="0" y="486918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Rectangle 949">
              <a:extLst>
                <a:ext uri="{FF2B5EF4-FFF2-40B4-BE49-F238E27FC236}">
                  <a16:creationId xmlns:a16="http://schemas.microsoft.com/office/drawing/2014/main" id="{7AA0BAC0-6CB9-6326-544C-26735F73F4D7}"/>
                </a:ext>
              </a:extLst>
            </p:cNvPr>
            <p:cNvSpPr/>
            <p:nvPr/>
          </p:nvSpPr>
          <p:spPr>
            <a:xfrm>
              <a:off x="5829300" y="151282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950">
              <a:extLst>
                <a:ext uri="{FF2B5EF4-FFF2-40B4-BE49-F238E27FC236}">
                  <a16:creationId xmlns:a16="http://schemas.microsoft.com/office/drawing/2014/main" id="{48FE5C14-CCF0-DA24-9E87-6EBB3C07D77D}"/>
                </a:ext>
              </a:extLst>
            </p:cNvPr>
            <p:cNvSpPr/>
            <p:nvPr/>
          </p:nvSpPr>
          <p:spPr>
            <a:xfrm>
              <a:off x="5792624" y="4694451"/>
              <a:ext cx="1667741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ПРАКТИКУМ.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951">
              <a:extLst>
                <a:ext uri="{FF2B5EF4-FFF2-40B4-BE49-F238E27FC236}">
                  <a16:creationId xmlns:a16="http://schemas.microsoft.com/office/drawing/2014/main" id="{9AC68378-494A-A552-DABD-48A8A4BE40FE}"/>
                </a:ext>
              </a:extLst>
            </p:cNvPr>
            <p:cNvSpPr/>
            <p:nvPr/>
          </p:nvSpPr>
          <p:spPr>
            <a:xfrm>
              <a:off x="6457443" y="1787296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952">
              <a:extLst>
                <a:ext uri="{FF2B5EF4-FFF2-40B4-BE49-F238E27FC236}">
                  <a16:creationId xmlns:a16="http://schemas.microsoft.com/office/drawing/2014/main" id="{F3B17FBC-C2CA-0866-E106-43B8B609D74E}"/>
                </a:ext>
              </a:extLst>
            </p:cNvPr>
            <p:cNvSpPr/>
            <p:nvPr/>
          </p:nvSpPr>
          <p:spPr>
            <a:xfrm>
              <a:off x="5989535" y="4998549"/>
              <a:ext cx="113254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ЛЕКЦИЯ.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953">
              <a:extLst>
                <a:ext uri="{FF2B5EF4-FFF2-40B4-BE49-F238E27FC236}">
                  <a16:creationId xmlns:a16="http://schemas.microsoft.com/office/drawing/2014/main" id="{72AE9F0E-3B48-890B-BB20-23AD6213C56A}"/>
                </a:ext>
              </a:extLst>
            </p:cNvPr>
            <p:cNvSpPr/>
            <p:nvPr/>
          </p:nvSpPr>
          <p:spPr>
            <a:xfrm>
              <a:off x="6256274" y="206184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954">
              <a:extLst>
                <a:ext uri="{FF2B5EF4-FFF2-40B4-BE49-F238E27FC236}">
                  <a16:creationId xmlns:a16="http://schemas.microsoft.com/office/drawing/2014/main" id="{E2EE6F06-AD2F-4AE2-B209-766140304927}"/>
                </a:ext>
              </a:extLst>
            </p:cNvPr>
            <p:cNvSpPr/>
            <p:nvPr/>
          </p:nvSpPr>
          <p:spPr>
            <a:xfrm>
              <a:off x="6071234" y="1819555"/>
              <a:ext cx="163359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ДИСКУССИЯ.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955">
              <a:extLst>
                <a:ext uri="{FF2B5EF4-FFF2-40B4-BE49-F238E27FC236}">
                  <a16:creationId xmlns:a16="http://schemas.microsoft.com/office/drawing/2014/main" id="{68DCAE5F-8A72-61CD-7B5D-0368A3128CBD}"/>
                </a:ext>
              </a:extLst>
            </p:cNvPr>
            <p:cNvSpPr/>
            <p:nvPr/>
          </p:nvSpPr>
          <p:spPr>
            <a:xfrm>
              <a:off x="6443726" y="233616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956">
              <a:extLst>
                <a:ext uri="{FF2B5EF4-FFF2-40B4-BE49-F238E27FC236}">
                  <a16:creationId xmlns:a16="http://schemas.microsoft.com/office/drawing/2014/main" id="{85CD16C2-EDBD-2BDE-58CF-F6A99EC8ACB7}"/>
                </a:ext>
              </a:extLst>
            </p:cNvPr>
            <p:cNvSpPr/>
            <p:nvPr/>
          </p:nvSpPr>
          <p:spPr>
            <a:xfrm>
              <a:off x="6004015" y="2129065"/>
              <a:ext cx="203158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КРУГЛЫЙ СТОЛ.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957">
              <a:extLst>
                <a:ext uri="{FF2B5EF4-FFF2-40B4-BE49-F238E27FC236}">
                  <a16:creationId xmlns:a16="http://schemas.microsoft.com/office/drawing/2014/main" id="{3E302A92-332B-4495-1EA1-BFC06F72134B}"/>
                </a:ext>
              </a:extLst>
            </p:cNvPr>
            <p:cNvSpPr/>
            <p:nvPr/>
          </p:nvSpPr>
          <p:spPr>
            <a:xfrm>
              <a:off x="6594602" y="261048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958">
              <a:extLst>
                <a:ext uri="{FF2B5EF4-FFF2-40B4-BE49-F238E27FC236}">
                  <a16:creationId xmlns:a16="http://schemas.microsoft.com/office/drawing/2014/main" id="{B51135BB-A502-19F2-0CE6-4986C84CC89A}"/>
                </a:ext>
              </a:extLst>
            </p:cNvPr>
            <p:cNvSpPr/>
            <p:nvPr/>
          </p:nvSpPr>
          <p:spPr>
            <a:xfrm>
              <a:off x="6100545" y="2468738"/>
              <a:ext cx="183851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СИМПОЗИУМ.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959">
              <a:extLst>
                <a:ext uri="{FF2B5EF4-FFF2-40B4-BE49-F238E27FC236}">
                  <a16:creationId xmlns:a16="http://schemas.microsoft.com/office/drawing/2014/main" id="{309A97A7-C5E4-13C4-E340-6913D397FCBF}"/>
                </a:ext>
              </a:extLst>
            </p:cNvPr>
            <p:cNvSpPr/>
            <p:nvPr/>
          </p:nvSpPr>
          <p:spPr>
            <a:xfrm>
              <a:off x="6521450" y="288480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960">
              <a:extLst>
                <a:ext uri="{FF2B5EF4-FFF2-40B4-BE49-F238E27FC236}">
                  <a16:creationId xmlns:a16="http://schemas.microsoft.com/office/drawing/2014/main" id="{9EAA10FB-EFAE-4D84-F63E-290B6E3806BC}"/>
                </a:ext>
              </a:extLst>
            </p:cNvPr>
            <p:cNvSpPr/>
            <p:nvPr/>
          </p:nvSpPr>
          <p:spPr>
            <a:xfrm>
              <a:off x="6450819" y="2782021"/>
              <a:ext cx="1054495" cy="304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ДЕБАТЫ.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961">
              <a:extLst>
                <a:ext uri="{FF2B5EF4-FFF2-40B4-BE49-F238E27FC236}">
                  <a16:creationId xmlns:a16="http://schemas.microsoft.com/office/drawing/2014/main" id="{9800D645-FC18-DA65-7CFE-652B1E8FFCE1}"/>
                </a:ext>
              </a:extLst>
            </p:cNvPr>
            <p:cNvSpPr/>
            <p:nvPr/>
          </p:nvSpPr>
          <p:spPr>
            <a:xfrm>
              <a:off x="6251702" y="3159151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962">
              <a:extLst>
                <a:ext uri="{FF2B5EF4-FFF2-40B4-BE49-F238E27FC236}">
                  <a16:creationId xmlns:a16="http://schemas.microsoft.com/office/drawing/2014/main" id="{6A53BD23-FEF9-2189-654D-7B670A933EB3}"/>
                </a:ext>
              </a:extLst>
            </p:cNvPr>
            <p:cNvSpPr/>
            <p:nvPr/>
          </p:nvSpPr>
          <p:spPr>
            <a:xfrm>
              <a:off x="4934758" y="3095870"/>
              <a:ext cx="4654614" cy="7250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ПЕДАГОГИЧЕСКИЙ СОВЕТ С УЧАСТИЕМ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РОДИТЕЛЕЙ.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963">
              <a:extLst>
                <a:ext uri="{FF2B5EF4-FFF2-40B4-BE49-F238E27FC236}">
                  <a16:creationId xmlns:a16="http://schemas.microsoft.com/office/drawing/2014/main" id="{D154458B-A1DC-AB3D-9207-D4EFEB071CCC}"/>
                </a:ext>
              </a:extLst>
            </p:cNvPr>
            <p:cNvSpPr/>
            <p:nvPr/>
          </p:nvSpPr>
          <p:spPr>
            <a:xfrm>
              <a:off x="8344535" y="343369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964">
              <a:extLst>
                <a:ext uri="{FF2B5EF4-FFF2-40B4-BE49-F238E27FC236}">
                  <a16:creationId xmlns:a16="http://schemas.microsoft.com/office/drawing/2014/main" id="{F2E14AD3-2851-101B-AAD5-6B6FC81C8634}"/>
                </a:ext>
              </a:extLst>
            </p:cNvPr>
            <p:cNvSpPr/>
            <p:nvPr/>
          </p:nvSpPr>
          <p:spPr>
            <a:xfrm>
              <a:off x="5023803" y="3924612"/>
              <a:ext cx="441554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ПЕДАГОГИЧЕСКАЯ ЛАБОРАТОРИЯ.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965">
              <a:extLst>
                <a:ext uri="{FF2B5EF4-FFF2-40B4-BE49-F238E27FC236}">
                  <a16:creationId xmlns:a16="http://schemas.microsoft.com/office/drawing/2014/main" id="{35A239B6-63E5-F783-A586-2F7208A120BF}"/>
                </a:ext>
              </a:extLst>
            </p:cNvPr>
            <p:cNvSpPr/>
            <p:nvPr/>
          </p:nvSpPr>
          <p:spPr>
            <a:xfrm>
              <a:off x="7490714" y="370801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966">
              <a:extLst>
                <a:ext uri="{FF2B5EF4-FFF2-40B4-BE49-F238E27FC236}">
                  <a16:creationId xmlns:a16="http://schemas.microsoft.com/office/drawing/2014/main" id="{41E207B0-A07D-9306-377D-B9265002AAE4}"/>
                </a:ext>
              </a:extLst>
            </p:cNvPr>
            <p:cNvSpPr/>
            <p:nvPr/>
          </p:nvSpPr>
          <p:spPr>
            <a:xfrm>
              <a:off x="4988815" y="4253663"/>
              <a:ext cx="4154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РОДИТЕЛЬСКАЯ КОНФЕРЕНЦИЯ.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967">
              <a:extLst>
                <a:ext uri="{FF2B5EF4-FFF2-40B4-BE49-F238E27FC236}">
                  <a16:creationId xmlns:a16="http://schemas.microsoft.com/office/drawing/2014/main" id="{875FF543-C503-DE7C-4586-F49A13F9F0C6}"/>
                </a:ext>
              </a:extLst>
            </p:cNvPr>
            <p:cNvSpPr/>
            <p:nvPr/>
          </p:nvSpPr>
          <p:spPr>
            <a:xfrm>
              <a:off x="7391654" y="398233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968">
              <a:extLst>
                <a:ext uri="{FF2B5EF4-FFF2-40B4-BE49-F238E27FC236}">
                  <a16:creationId xmlns:a16="http://schemas.microsoft.com/office/drawing/2014/main" id="{C1AF5695-99B2-5D3C-95BB-CB725C40BDA0}"/>
                </a:ext>
              </a:extLst>
            </p:cNvPr>
            <p:cNvSpPr/>
            <p:nvPr/>
          </p:nvSpPr>
          <p:spPr>
            <a:xfrm>
              <a:off x="5829300" y="425665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969">
              <a:extLst>
                <a:ext uri="{FF2B5EF4-FFF2-40B4-BE49-F238E27FC236}">
                  <a16:creationId xmlns:a16="http://schemas.microsoft.com/office/drawing/2014/main" id="{9EE19AE2-4384-5040-B7EC-853EE65FF118}"/>
                </a:ext>
              </a:extLst>
            </p:cNvPr>
            <p:cNvSpPr/>
            <p:nvPr/>
          </p:nvSpPr>
          <p:spPr>
            <a:xfrm>
              <a:off x="5829300" y="453097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970">
              <a:extLst>
                <a:ext uri="{FF2B5EF4-FFF2-40B4-BE49-F238E27FC236}">
                  <a16:creationId xmlns:a16="http://schemas.microsoft.com/office/drawing/2014/main" id="{C0509F97-D509-796B-DAA3-22782EEC93E6}"/>
                </a:ext>
              </a:extLst>
            </p:cNvPr>
            <p:cNvSpPr/>
            <p:nvPr/>
          </p:nvSpPr>
          <p:spPr>
            <a:xfrm>
              <a:off x="5829300" y="4805452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971">
              <a:extLst>
                <a:ext uri="{FF2B5EF4-FFF2-40B4-BE49-F238E27FC236}">
                  <a16:creationId xmlns:a16="http://schemas.microsoft.com/office/drawing/2014/main" id="{3CA28120-27D6-5009-162A-ED916E453FAA}"/>
                </a:ext>
              </a:extLst>
            </p:cNvPr>
            <p:cNvSpPr/>
            <p:nvPr/>
          </p:nvSpPr>
          <p:spPr>
            <a:xfrm>
              <a:off x="5829300" y="507994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Shape 16577">
              <a:extLst>
                <a:ext uri="{FF2B5EF4-FFF2-40B4-BE49-F238E27FC236}">
                  <a16:creationId xmlns:a16="http://schemas.microsoft.com/office/drawing/2014/main" id="{43E68243-B11B-77BD-9543-F2C49BC7D842}"/>
                </a:ext>
              </a:extLst>
            </p:cNvPr>
            <p:cNvSpPr/>
            <p:nvPr/>
          </p:nvSpPr>
          <p:spPr>
            <a:xfrm>
              <a:off x="1195106" y="4120682"/>
              <a:ext cx="2819400" cy="1754378"/>
            </a:xfrm>
            <a:custGeom>
              <a:avLst/>
              <a:gdLst/>
              <a:ahLst/>
              <a:cxnLst/>
              <a:rect l="0" t="0" r="0" b="0"/>
              <a:pathLst>
                <a:path w="2819400" h="1754378">
                  <a:moveTo>
                    <a:pt x="0" y="0"/>
                  </a:moveTo>
                  <a:lnTo>
                    <a:pt x="2819400" y="0"/>
                  </a:lnTo>
                  <a:lnTo>
                    <a:pt x="2819400" y="1754378"/>
                  </a:lnTo>
                  <a:lnTo>
                    <a:pt x="0" y="1754378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Rectangle 973">
              <a:extLst>
                <a:ext uri="{FF2B5EF4-FFF2-40B4-BE49-F238E27FC236}">
                  <a16:creationId xmlns:a16="http://schemas.microsoft.com/office/drawing/2014/main" id="{E11DEC6A-BA2E-E59C-C4A9-68E8B2100298}"/>
                </a:ext>
              </a:extLst>
            </p:cNvPr>
            <p:cNvSpPr/>
            <p:nvPr/>
          </p:nvSpPr>
          <p:spPr>
            <a:xfrm>
              <a:off x="1560497" y="4113635"/>
              <a:ext cx="2117708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РОДИТЕЛЬСКИЕ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974">
              <a:extLst>
                <a:ext uri="{FF2B5EF4-FFF2-40B4-BE49-F238E27FC236}">
                  <a16:creationId xmlns:a16="http://schemas.microsoft.com/office/drawing/2014/main" id="{EDEA6610-80FD-E93C-4F5F-D3143003708C}"/>
                </a:ext>
              </a:extLst>
            </p:cNvPr>
            <p:cNvSpPr/>
            <p:nvPr/>
          </p:nvSpPr>
          <p:spPr>
            <a:xfrm>
              <a:off x="1818773" y="4427918"/>
              <a:ext cx="147154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СОБРАНИЯ.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975">
              <a:extLst>
                <a:ext uri="{FF2B5EF4-FFF2-40B4-BE49-F238E27FC236}">
                  <a16:creationId xmlns:a16="http://schemas.microsoft.com/office/drawing/2014/main" id="{54C1CEC9-C162-015D-7C96-899914B94736}"/>
                </a:ext>
              </a:extLst>
            </p:cNvPr>
            <p:cNvSpPr/>
            <p:nvPr/>
          </p:nvSpPr>
          <p:spPr>
            <a:xfrm>
              <a:off x="1962277" y="356323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976">
              <a:extLst>
                <a:ext uri="{FF2B5EF4-FFF2-40B4-BE49-F238E27FC236}">
                  <a16:creationId xmlns:a16="http://schemas.microsoft.com/office/drawing/2014/main" id="{E1361C8E-DC15-E764-EBCD-14C39BEE067C}"/>
                </a:ext>
              </a:extLst>
            </p:cNvPr>
            <p:cNvSpPr/>
            <p:nvPr/>
          </p:nvSpPr>
          <p:spPr>
            <a:xfrm>
              <a:off x="1803964" y="4770960"/>
              <a:ext cx="134141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АУКЦИОН.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978">
              <a:extLst>
                <a:ext uri="{FF2B5EF4-FFF2-40B4-BE49-F238E27FC236}">
                  <a16:creationId xmlns:a16="http://schemas.microsoft.com/office/drawing/2014/main" id="{4ADCB53F-959E-588D-296E-3EF79ACD0D3E}"/>
                </a:ext>
              </a:extLst>
            </p:cNvPr>
            <p:cNvSpPr/>
            <p:nvPr/>
          </p:nvSpPr>
          <p:spPr>
            <a:xfrm>
              <a:off x="1368911" y="5153389"/>
              <a:ext cx="278073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ВЕЧЕРА ВОПРОСОВ И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979">
              <a:extLst>
                <a:ext uri="{FF2B5EF4-FFF2-40B4-BE49-F238E27FC236}">
                  <a16:creationId xmlns:a16="http://schemas.microsoft.com/office/drawing/2014/main" id="{2582E35D-F09E-75FC-E742-313E897F3002}"/>
                </a:ext>
              </a:extLst>
            </p:cNvPr>
            <p:cNvSpPr/>
            <p:nvPr/>
          </p:nvSpPr>
          <p:spPr>
            <a:xfrm>
              <a:off x="1788674" y="5467259"/>
              <a:ext cx="123986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ОТВЕТОВ.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980">
              <a:extLst>
                <a:ext uri="{FF2B5EF4-FFF2-40B4-BE49-F238E27FC236}">
                  <a16:creationId xmlns:a16="http://schemas.microsoft.com/office/drawing/2014/main" id="{C6646CA9-F5F5-90E0-9B7B-E2FDEF73CBF9}"/>
                </a:ext>
              </a:extLst>
            </p:cNvPr>
            <p:cNvSpPr/>
            <p:nvPr/>
          </p:nvSpPr>
          <p:spPr>
            <a:xfrm>
              <a:off x="1875409" y="438619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981">
              <a:extLst>
                <a:ext uri="{FF2B5EF4-FFF2-40B4-BE49-F238E27FC236}">
                  <a16:creationId xmlns:a16="http://schemas.microsoft.com/office/drawing/2014/main" id="{E3600DD4-7992-4CED-FA1F-01476B2A3917}"/>
                </a:ext>
              </a:extLst>
            </p:cNvPr>
            <p:cNvSpPr/>
            <p:nvPr/>
          </p:nvSpPr>
          <p:spPr>
            <a:xfrm>
              <a:off x="1409065" y="466051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47CDFC-1065-3139-1D44-27AD93343150}"/>
              </a:ext>
            </a:extLst>
          </p:cNvPr>
          <p:cNvSpPr txBox="1"/>
          <p:nvPr/>
        </p:nvSpPr>
        <p:spPr>
          <a:xfrm>
            <a:off x="2476776" y="374946"/>
            <a:ext cx="5623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ВЗАИМОДЕЙСТВИЯ ДОУ И СЕМЬИ</a:t>
            </a:r>
          </a:p>
        </p:txBody>
      </p:sp>
    </p:spTree>
    <p:extLst>
      <p:ext uri="{BB962C8B-B14F-4D97-AF65-F5344CB8AC3E}">
        <p14:creationId xmlns:p14="http://schemas.microsoft.com/office/powerpoint/2010/main" val="280485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113">
            <a:extLst>
              <a:ext uri="{FF2B5EF4-FFF2-40B4-BE49-F238E27FC236}">
                <a16:creationId xmlns:a16="http://schemas.microsoft.com/office/drawing/2014/main" id="{3790F33D-B931-6666-D38C-868188ECA3A1}"/>
              </a:ext>
            </a:extLst>
          </p:cNvPr>
          <p:cNvGrpSpPr/>
          <p:nvPr/>
        </p:nvGrpSpPr>
        <p:grpSpPr>
          <a:xfrm>
            <a:off x="434023" y="578486"/>
            <a:ext cx="8256904" cy="5864892"/>
            <a:chOff x="-61277" y="278130"/>
            <a:chExt cx="8256904" cy="5960148"/>
          </a:xfrm>
        </p:grpSpPr>
        <p:sp>
          <p:nvSpPr>
            <p:cNvPr id="5" name="Shape 985">
              <a:extLst>
                <a:ext uri="{FF2B5EF4-FFF2-40B4-BE49-F238E27FC236}">
                  <a16:creationId xmlns:a16="http://schemas.microsoft.com/office/drawing/2014/main" id="{916E48AF-AC5F-F0BF-9D55-9F469E0688A4}"/>
                </a:ext>
              </a:extLst>
            </p:cNvPr>
            <p:cNvSpPr/>
            <p:nvPr/>
          </p:nvSpPr>
          <p:spPr>
            <a:xfrm>
              <a:off x="-61277" y="1198418"/>
              <a:ext cx="3505200" cy="2667000"/>
            </a:xfrm>
            <a:custGeom>
              <a:avLst/>
              <a:gdLst/>
              <a:ahLst/>
              <a:cxnLst/>
              <a:rect l="0" t="0" r="0" b="0"/>
              <a:pathLst>
                <a:path w="3505200" h="2667000">
                  <a:moveTo>
                    <a:pt x="701040" y="0"/>
                  </a:moveTo>
                  <a:lnTo>
                    <a:pt x="3505200" y="0"/>
                  </a:lnTo>
                  <a:lnTo>
                    <a:pt x="2804160" y="2667000"/>
                  </a:lnTo>
                  <a:lnTo>
                    <a:pt x="0" y="2667000"/>
                  </a:lnTo>
                  <a:lnTo>
                    <a:pt x="7010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96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986">
              <a:extLst>
                <a:ext uri="{FF2B5EF4-FFF2-40B4-BE49-F238E27FC236}">
                  <a16:creationId xmlns:a16="http://schemas.microsoft.com/office/drawing/2014/main" id="{B43E34F6-EDF1-421F-AB47-39FA42286F7F}"/>
                </a:ext>
              </a:extLst>
            </p:cNvPr>
            <p:cNvSpPr/>
            <p:nvPr/>
          </p:nvSpPr>
          <p:spPr>
            <a:xfrm>
              <a:off x="-42227" y="1205071"/>
              <a:ext cx="3505200" cy="2667000"/>
            </a:xfrm>
            <a:custGeom>
              <a:avLst/>
              <a:gdLst/>
              <a:ahLst/>
              <a:cxnLst/>
              <a:rect l="0" t="0" r="0" b="0"/>
              <a:pathLst>
                <a:path w="3505200" h="2667000">
                  <a:moveTo>
                    <a:pt x="0" y="2667000"/>
                  </a:moveTo>
                  <a:lnTo>
                    <a:pt x="701040" y="0"/>
                  </a:lnTo>
                  <a:lnTo>
                    <a:pt x="3505200" y="0"/>
                  </a:lnTo>
                  <a:lnTo>
                    <a:pt x="2804160" y="266700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Rectangle 987">
              <a:extLst>
                <a:ext uri="{FF2B5EF4-FFF2-40B4-BE49-F238E27FC236}">
                  <a16:creationId xmlns:a16="http://schemas.microsoft.com/office/drawing/2014/main" id="{EC803B63-AA21-6617-2FBF-1213BA53E6B1}"/>
                </a:ext>
              </a:extLst>
            </p:cNvPr>
            <p:cNvSpPr/>
            <p:nvPr/>
          </p:nvSpPr>
          <p:spPr>
            <a:xfrm>
              <a:off x="1012499" y="1176083"/>
              <a:ext cx="211792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РОДИТЕЛЬСКИЕ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988">
              <a:extLst>
                <a:ext uri="{FF2B5EF4-FFF2-40B4-BE49-F238E27FC236}">
                  <a16:creationId xmlns:a16="http://schemas.microsoft.com/office/drawing/2014/main" id="{71D59628-3D2D-5667-9E08-26AD0B26CF90}"/>
                </a:ext>
              </a:extLst>
            </p:cNvPr>
            <p:cNvSpPr/>
            <p:nvPr/>
          </p:nvSpPr>
          <p:spPr>
            <a:xfrm>
              <a:off x="1322765" y="1420674"/>
              <a:ext cx="1092343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ЧТЕНИЯ.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989">
              <a:extLst>
                <a:ext uri="{FF2B5EF4-FFF2-40B4-BE49-F238E27FC236}">
                  <a16:creationId xmlns:a16="http://schemas.microsoft.com/office/drawing/2014/main" id="{1347CE4E-66DE-F09B-41EF-716BC2CFA76C}"/>
                </a:ext>
              </a:extLst>
            </p:cNvPr>
            <p:cNvSpPr/>
            <p:nvPr/>
          </p:nvSpPr>
          <p:spPr>
            <a:xfrm>
              <a:off x="2163191" y="491515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90">
              <a:extLst>
                <a:ext uri="{FF2B5EF4-FFF2-40B4-BE49-F238E27FC236}">
                  <a16:creationId xmlns:a16="http://schemas.microsoft.com/office/drawing/2014/main" id="{924AB97E-84B9-0035-272D-3D7195C80185}"/>
                </a:ext>
              </a:extLst>
            </p:cNvPr>
            <p:cNvSpPr/>
            <p:nvPr/>
          </p:nvSpPr>
          <p:spPr>
            <a:xfrm>
              <a:off x="921336" y="1766438"/>
              <a:ext cx="216475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РОДИТЕЛЬСКИЙ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991">
              <a:extLst>
                <a:ext uri="{FF2B5EF4-FFF2-40B4-BE49-F238E27FC236}">
                  <a16:creationId xmlns:a16="http://schemas.microsoft.com/office/drawing/2014/main" id="{260B99DE-CB85-4E58-B4CD-09508B346AD6}"/>
                </a:ext>
              </a:extLst>
            </p:cNvPr>
            <p:cNvSpPr/>
            <p:nvPr/>
          </p:nvSpPr>
          <p:spPr>
            <a:xfrm>
              <a:off x="1207469" y="2099359"/>
              <a:ext cx="120763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ТРЕНИНГ.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992">
              <a:extLst>
                <a:ext uri="{FF2B5EF4-FFF2-40B4-BE49-F238E27FC236}">
                  <a16:creationId xmlns:a16="http://schemas.microsoft.com/office/drawing/2014/main" id="{5179CAF9-20D4-1748-59AA-507347F8C4B6}"/>
                </a:ext>
              </a:extLst>
            </p:cNvPr>
            <p:cNvSpPr/>
            <p:nvPr/>
          </p:nvSpPr>
          <p:spPr>
            <a:xfrm>
              <a:off x="2207387" y="104038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993">
              <a:extLst>
                <a:ext uri="{FF2B5EF4-FFF2-40B4-BE49-F238E27FC236}">
                  <a16:creationId xmlns:a16="http://schemas.microsoft.com/office/drawing/2014/main" id="{7988FD97-5E2A-F278-96DE-25092F4AF534}"/>
                </a:ext>
              </a:extLst>
            </p:cNvPr>
            <p:cNvSpPr/>
            <p:nvPr/>
          </p:nvSpPr>
          <p:spPr>
            <a:xfrm>
              <a:off x="796652" y="2429362"/>
              <a:ext cx="240159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ПЕДАГОГИЧЕСКАЯ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994">
              <a:extLst>
                <a:ext uri="{FF2B5EF4-FFF2-40B4-BE49-F238E27FC236}">
                  <a16:creationId xmlns:a16="http://schemas.microsoft.com/office/drawing/2014/main" id="{D43A7AFC-0984-1149-896D-353D17E83E9F}"/>
                </a:ext>
              </a:extLst>
            </p:cNvPr>
            <p:cNvSpPr/>
            <p:nvPr/>
          </p:nvSpPr>
          <p:spPr>
            <a:xfrm>
              <a:off x="1084574" y="2732743"/>
              <a:ext cx="106534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БЕСЕДА.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995">
              <a:extLst>
                <a:ext uri="{FF2B5EF4-FFF2-40B4-BE49-F238E27FC236}">
                  <a16:creationId xmlns:a16="http://schemas.microsoft.com/office/drawing/2014/main" id="{075C1162-C5E3-627D-7D19-896A1C5849C8}"/>
                </a:ext>
              </a:extLst>
            </p:cNvPr>
            <p:cNvSpPr/>
            <p:nvPr/>
          </p:nvSpPr>
          <p:spPr>
            <a:xfrm>
              <a:off x="2154047" y="158902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996">
              <a:extLst>
                <a:ext uri="{FF2B5EF4-FFF2-40B4-BE49-F238E27FC236}">
                  <a16:creationId xmlns:a16="http://schemas.microsoft.com/office/drawing/2014/main" id="{B033D2E3-7F86-7327-E55F-0DC77752A9F3}"/>
                </a:ext>
              </a:extLst>
            </p:cNvPr>
            <p:cNvSpPr/>
            <p:nvPr/>
          </p:nvSpPr>
          <p:spPr>
            <a:xfrm>
              <a:off x="900999" y="3052030"/>
              <a:ext cx="151410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СЕМЕЙНАЯ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997">
              <a:extLst>
                <a:ext uri="{FF2B5EF4-FFF2-40B4-BE49-F238E27FC236}">
                  <a16:creationId xmlns:a16="http://schemas.microsoft.com/office/drawing/2014/main" id="{48CBCBDF-DEE3-3342-7A20-F93A9C9F63DA}"/>
                </a:ext>
              </a:extLst>
            </p:cNvPr>
            <p:cNvSpPr/>
            <p:nvPr/>
          </p:nvSpPr>
          <p:spPr>
            <a:xfrm>
              <a:off x="889678" y="3381304"/>
              <a:ext cx="143475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ГОСТИНАЯ.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998">
              <a:extLst>
                <a:ext uri="{FF2B5EF4-FFF2-40B4-BE49-F238E27FC236}">
                  <a16:creationId xmlns:a16="http://schemas.microsoft.com/office/drawing/2014/main" id="{5E37917C-8EBA-8B22-ABE6-68FF0CF0C50F}"/>
                </a:ext>
              </a:extLst>
            </p:cNvPr>
            <p:cNvSpPr/>
            <p:nvPr/>
          </p:nvSpPr>
          <p:spPr>
            <a:xfrm>
              <a:off x="2292731" y="213804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999">
              <a:extLst>
                <a:ext uri="{FF2B5EF4-FFF2-40B4-BE49-F238E27FC236}">
                  <a16:creationId xmlns:a16="http://schemas.microsoft.com/office/drawing/2014/main" id="{94722F8A-E15E-93DE-CDB5-DA4D57386B47}"/>
                </a:ext>
              </a:extLst>
            </p:cNvPr>
            <p:cNvSpPr/>
            <p:nvPr/>
          </p:nvSpPr>
          <p:spPr>
            <a:xfrm>
              <a:off x="1753235" y="241236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Shape 1000">
              <a:extLst>
                <a:ext uri="{FF2B5EF4-FFF2-40B4-BE49-F238E27FC236}">
                  <a16:creationId xmlns:a16="http://schemas.microsoft.com/office/drawing/2014/main" id="{E3EC5891-01F6-2B6A-BD20-AEA45FFE699A}"/>
                </a:ext>
              </a:extLst>
            </p:cNvPr>
            <p:cNvSpPr/>
            <p:nvPr/>
          </p:nvSpPr>
          <p:spPr>
            <a:xfrm>
              <a:off x="3989689" y="445317"/>
              <a:ext cx="4191000" cy="2667000"/>
            </a:xfrm>
            <a:custGeom>
              <a:avLst/>
              <a:gdLst/>
              <a:ahLst/>
              <a:cxnLst/>
              <a:rect l="0" t="0" r="0" b="0"/>
              <a:pathLst>
                <a:path w="4191000" h="2667000">
                  <a:moveTo>
                    <a:pt x="2095500" y="0"/>
                  </a:moveTo>
                  <a:cubicBezTo>
                    <a:pt x="3252851" y="0"/>
                    <a:pt x="4191000" y="597027"/>
                    <a:pt x="4191000" y="1333500"/>
                  </a:cubicBezTo>
                  <a:cubicBezTo>
                    <a:pt x="4191000" y="2069973"/>
                    <a:pt x="3252851" y="2667000"/>
                    <a:pt x="2095500" y="2667000"/>
                  </a:cubicBezTo>
                  <a:cubicBezTo>
                    <a:pt x="938149" y="2667000"/>
                    <a:pt x="0" y="2069973"/>
                    <a:pt x="0" y="1333500"/>
                  </a:cubicBezTo>
                  <a:cubicBezTo>
                    <a:pt x="0" y="597027"/>
                    <a:pt x="938149" y="0"/>
                    <a:pt x="209550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6C0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001">
              <a:extLst>
                <a:ext uri="{FF2B5EF4-FFF2-40B4-BE49-F238E27FC236}">
                  <a16:creationId xmlns:a16="http://schemas.microsoft.com/office/drawing/2014/main" id="{A67DF680-2DA2-09AA-9144-DC281CAD49D8}"/>
                </a:ext>
              </a:extLst>
            </p:cNvPr>
            <p:cNvSpPr/>
            <p:nvPr/>
          </p:nvSpPr>
          <p:spPr>
            <a:xfrm>
              <a:off x="4004627" y="471324"/>
              <a:ext cx="4191000" cy="2667000"/>
            </a:xfrm>
            <a:custGeom>
              <a:avLst/>
              <a:gdLst/>
              <a:ahLst/>
              <a:cxnLst/>
              <a:rect l="0" t="0" r="0" b="0"/>
              <a:pathLst>
                <a:path w="4191000" h="2667000">
                  <a:moveTo>
                    <a:pt x="0" y="1333500"/>
                  </a:moveTo>
                  <a:cubicBezTo>
                    <a:pt x="0" y="597027"/>
                    <a:pt x="938149" y="0"/>
                    <a:pt x="2095500" y="0"/>
                  </a:cubicBezTo>
                  <a:cubicBezTo>
                    <a:pt x="3252851" y="0"/>
                    <a:pt x="4191000" y="597027"/>
                    <a:pt x="4191000" y="1333500"/>
                  </a:cubicBezTo>
                  <a:cubicBezTo>
                    <a:pt x="4191000" y="2069973"/>
                    <a:pt x="3252851" y="2667000"/>
                    <a:pt x="2095500" y="2667000"/>
                  </a:cubicBezTo>
                  <a:cubicBezTo>
                    <a:pt x="938149" y="2667000"/>
                    <a:pt x="0" y="2069973"/>
                    <a:pt x="0" y="133350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Rectangle 1002">
              <a:extLst>
                <a:ext uri="{FF2B5EF4-FFF2-40B4-BE49-F238E27FC236}">
                  <a16:creationId xmlns:a16="http://schemas.microsoft.com/office/drawing/2014/main" id="{68BA7D7C-E6CE-F849-8ACC-32DDBCB40623}"/>
                </a:ext>
              </a:extLst>
            </p:cNvPr>
            <p:cNvSpPr/>
            <p:nvPr/>
          </p:nvSpPr>
          <p:spPr>
            <a:xfrm>
              <a:off x="4880336" y="749405"/>
              <a:ext cx="323253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КЛУБЫ ДЛЯ РОДИТЕЛЕЙ.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003">
              <a:extLst>
                <a:ext uri="{FF2B5EF4-FFF2-40B4-BE49-F238E27FC236}">
                  <a16:creationId xmlns:a16="http://schemas.microsoft.com/office/drawing/2014/main" id="{59BA02B5-C23E-4CB2-0F79-ED8B5CB417EE}"/>
                </a:ext>
              </a:extLst>
            </p:cNvPr>
            <p:cNvSpPr/>
            <p:nvPr/>
          </p:nvSpPr>
          <p:spPr>
            <a:xfrm>
              <a:off x="7273418" y="278130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004">
              <a:extLst>
                <a:ext uri="{FF2B5EF4-FFF2-40B4-BE49-F238E27FC236}">
                  <a16:creationId xmlns:a16="http://schemas.microsoft.com/office/drawing/2014/main" id="{E636DEFC-C47E-656B-12D8-93A0843C6C76}"/>
                </a:ext>
              </a:extLst>
            </p:cNvPr>
            <p:cNvSpPr/>
            <p:nvPr/>
          </p:nvSpPr>
          <p:spPr>
            <a:xfrm>
              <a:off x="5112600" y="1124310"/>
              <a:ext cx="242470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ДНИ ДОБРЫХ ДЕЛ.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005">
              <a:extLst>
                <a:ext uri="{FF2B5EF4-FFF2-40B4-BE49-F238E27FC236}">
                  <a16:creationId xmlns:a16="http://schemas.microsoft.com/office/drawing/2014/main" id="{7539BAC9-4831-0F67-121C-CE3BC45572C2}"/>
                </a:ext>
              </a:extLst>
            </p:cNvPr>
            <p:cNvSpPr/>
            <p:nvPr/>
          </p:nvSpPr>
          <p:spPr>
            <a:xfrm>
              <a:off x="6970141" y="55270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1006">
              <a:extLst>
                <a:ext uri="{FF2B5EF4-FFF2-40B4-BE49-F238E27FC236}">
                  <a16:creationId xmlns:a16="http://schemas.microsoft.com/office/drawing/2014/main" id="{81A84892-450A-699C-8B67-782D88785AF3}"/>
                </a:ext>
              </a:extLst>
            </p:cNvPr>
            <p:cNvSpPr/>
            <p:nvPr/>
          </p:nvSpPr>
          <p:spPr>
            <a:xfrm>
              <a:off x="4800103" y="1398840"/>
              <a:ext cx="323770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ДНИ ОТКРЫТЫХ ДВЕРЕЙ.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007">
              <a:extLst>
                <a:ext uri="{FF2B5EF4-FFF2-40B4-BE49-F238E27FC236}">
                  <a16:creationId xmlns:a16="http://schemas.microsoft.com/office/drawing/2014/main" id="{490D07AB-FF65-5CBD-D763-A2567ABEAEFE}"/>
                </a:ext>
              </a:extLst>
            </p:cNvPr>
            <p:cNvSpPr/>
            <p:nvPr/>
          </p:nvSpPr>
          <p:spPr>
            <a:xfrm>
              <a:off x="7276465" y="82702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008">
              <a:extLst>
                <a:ext uri="{FF2B5EF4-FFF2-40B4-BE49-F238E27FC236}">
                  <a16:creationId xmlns:a16="http://schemas.microsoft.com/office/drawing/2014/main" id="{CA3FDD24-F3A7-ADF0-86EE-AC381757AF70}"/>
                </a:ext>
              </a:extLst>
            </p:cNvPr>
            <p:cNvSpPr/>
            <p:nvPr/>
          </p:nvSpPr>
          <p:spPr>
            <a:xfrm>
              <a:off x="4974805" y="1730766"/>
              <a:ext cx="272478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ИССЛЕДОВАТЕЛЬСКО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009">
              <a:extLst>
                <a:ext uri="{FF2B5EF4-FFF2-40B4-BE49-F238E27FC236}">
                  <a16:creationId xmlns:a16="http://schemas.microsoft.com/office/drawing/2014/main" id="{B9EAE17E-B32A-8052-437E-2F583286F03B}"/>
                </a:ext>
              </a:extLst>
            </p:cNvPr>
            <p:cNvSpPr/>
            <p:nvPr/>
          </p:nvSpPr>
          <p:spPr>
            <a:xfrm>
              <a:off x="7047865" y="1101344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010">
              <a:extLst>
                <a:ext uri="{FF2B5EF4-FFF2-40B4-BE49-F238E27FC236}">
                  <a16:creationId xmlns:a16="http://schemas.microsoft.com/office/drawing/2014/main" id="{50CA4E0D-2697-AA6A-18CF-4CEA02936FCC}"/>
                </a:ext>
              </a:extLst>
            </p:cNvPr>
            <p:cNvSpPr/>
            <p:nvPr/>
          </p:nvSpPr>
          <p:spPr>
            <a:xfrm>
              <a:off x="4999355" y="2018810"/>
              <a:ext cx="309085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ПРОЕКТНЫЕ, РОЛЕВЫЕ,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1011">
              <a:extLst>
                <a:ext uri="{FF2B5EF4-FFF2-40B4-BE49-F238E27FC236}">
                  <a16:creationId xmlns:a16="http://schemas.microsoft.com/office/drawing/2014/main" id="{A5DA468E-670D-987B-E6E6-48388D398E88}"/>
                </a:ext>
              </a:extLst>
            </p:cNvPr>
            <p:cNvSpPr/>
            <p:nvPr/>
          </p:nvSpPr>
          <p:spPr>
            <a:xfrm>
              <a:off x="5112600" y="2320571"/>
              <a:ext cx="263509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ИМИТАЦИОННЫЕ И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1012">
              <a:extLst>
                <a:ext uri="{FF2B5EF4-FFF2-40B4-BE49-F238E27FC236}">
                  <a16:creationId xmlns:a16="http://schemas.microsoft.com/office/drawing/2014/main" id="{4B0EDF97-48F0-CC5A-F878-6D705427BFAB}"/>
                </a:ext>
              </a:extLst>
            </p:cNvPr>
            <p:cNvSpPr/>
            <p:nvPr/>
          </p:nvSpPr>
          <p:spPr>
            <a:xfrm>
              <a:off x="5346144" y="2567204"/>
              <a:ext cx="2130495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ДЕЛОВЫЕ ИГРЫ.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013">
              <a:extLst>
                <a:ext uri="{FF2B5EF4-FFF2-40B4-BE49-F238E27FC236}">
                  <a16:creationId xmlns:a16="http://schemas.microsoft.com/office/drawing/2014/main" id="{BF6A74D5-AC99-F267-C3BF-0200DC97D381}"/>
                </a:ext>
              </a:extLst>
            </p:cNvPr>
            <p:cNvSpPr/>
            <p:nvPr/>
          </p:nvSpPr>
          <p:spPr>
            <a:xfrm>
              <a:off x="6858889" y="1924456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1014">
              <a:extLst>
                <a:ext uri="{FF2B5EF4-FFF2-40B4-BE49-F238E27FC236}">
                  <a16:creationId xmlns:a16="http://schemas.microsoft.com/office/drawing/2014/main" id="{58ADC9C8-AEB7-E45C-F10B-A46501D313FD}"/>
                </a:ext>
              </a:extLst>
            </p:cNvPr>
            <p:cNvSpPr/>
            <p:nvPr/>
          </p:nvSpPr>
          <p:spPr>
            <a:xfrm>
              <a:off x="6058789" y="219900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Shape 1015">
              <a:extLst>
                <a:ext uri="{FF2B5EF4-FFF2-40B4-BE49-F238E27FC236}">
                  <a16:creationId xmlns:a16="http://schemas.microsoft.com/office/drawing/2014/main" id="{3EE4DB80-4D3D-C1E7-CA1C-F10457025E07}"/>
                </a:ext>
              </a:extLst>
            </p:cNvPr>
            <p:cNvSpPr/>
            <p:nvPr/>
          </p:nvSpPr>
          <p:spPr>
            <a:xfrm>
              <a:off x="435271" y="4281959"/>
              <a:ext cx="7620000" cy="1956319"/>
            </a:xfrm>
            <a:custGeom>
              <a:avLst/>
              <a:gdLst/>
              <a:ahLst/>
              <a:cxnLst/>
              <a:rect l="0" t="0" r="0" b="0"/>
              <a:pathLst>
                <a:path w="7620000" h="3505200">
                  <a:moveTo>
                    <a:pt x="3810000" y="0"/>
                  </a:moveTo>
                  <a:cubicBezTo>
                    <a:pt x="5914263" y="0"/>
                    <a:pt x="7620000" y="784606"/>
                    <a:pt x="7620000" y="1752600"/>
                  </a:cubicBezTo>
                  <a:cubicBezTo>
                    <a:pt x="7620000" y="2720531"/>
                    <a:pt x="5914263" y="3505200"/>
                    <a:pt x="3810000" y="3505200"/>
                  </a:cubicBezTo>
                  <a:cubicBezTo>
                    <a:pt x="1705737" y="3505200"/>
                    <a:pt x="0" y="2720531"/>
                    <a:pt x="0" y="1752600"/>
                  </a:cubicBezTo>
                  <a:cubicBezTo>
                    <a:pt x="0" y="784606"/>
                    <a:pt x="1705737" y="0"/>
                    <a:pt x="381000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016">
              <a:extLst>
                <a:ext uri="{FF2B5EF4-FFF2-40B4-BE49-F238E27FC236}">
                  <a16:creationId xmlns:a16="http://schemas.microsoft.com/office/drawing/2014/main" id="{C9857EE1-20ED-D2AC-2E97-DBDEC2B524D2}"/>
                </a:ext>
              </a:extLst>
            </p:cNvPr>
            <p:cNvSpPr/>
            <p:nvPr/>
          </p:nvSpPr>
          <p:spPr>
            <a:xfrm>
              <a:off x="418859" y="4309179"/>
              <a:ext cx="7620000" cy="1915796"/>
            </a:xfrm>
            <a:custGeom>
              <a:avLst/>
              <a:gdLst/>
              <a:ahLst/>
              <a:cxnLst/>
              <a:rect l="0" t="0" r="0" b="0"/>
              <a:pathLst>
                <a:path w="7620000" h="3505200">
                  <a:moveTo>
                    <a:pt x="0" y="1752600"/>
                  </a:moveTo>
                  <a:cubicBezTo>
                    <a:pt x="0" y="784606"/>
                    <a:pt x="1705737" y="0"/>
                    <a:pt x="3810000" y="0"/>
                  </a:cubicBezTo>
                  <a:cubicBezTo>
                    <a:pt x="5914263" y="0"/>
                    <a:pt x="7620000" y="784606"/>
                    <a:pt x="7620000" y="1752600"/>
                  </a:cubicBezTo>
                  <a:cubicBezTo>
                    <a:pt x="7620000" y="2720531"/>
                    <a:pt x="5914263" y="3505200"/>
                    <a:pt x="3810000" y="3505200"/>
                  </a:cubicBezTo>
                  <a:cubicBezTo>
                    <a:pt x="1705737" y="3505200"/>
                    <a:pt x="0" y="2720531"/>
                    <a:pt x="0" y="175260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Rectangle 1017">
              <a:extLst>
                <a:ext uri="{FF2B5EF4-FFF2-40B4-BE49-F238E27FC236}">
                  <a16:creationId xmlns:a16="http://schemas.microsoft.com/office/drawing/2014/main" id="{BB19EC4E-43A0-0786-9DDD-F2CC3C8B9310}"/>
                </a:ext>
              </a:extLst>
            </p:cNvPr>
            <p:cNvSpPr/>
            <p:nvPr/>
          </p:nvSpPr>
          <p:spPr>
            <a:xfrm>
              <a:off x="2125122" y="4675759"/>
              <a:ext cx="562257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ПРАЗДНИКИ, УТРЕННИКИ, СОРЕВНОВАНИЯ.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1018">
              <a:extLst>
                <a:ext uri="{FF2B5EF4-FFF2-40B4-BE49-F238E27FC236}">
                  <a16:creationId xmlns:a16="http://schemas.microsoft.com/office/drawing/2014/main" id="{82BC2411-79F5-292D-4650-51C046933351}"/>
                </a:ext>
              </a:extLst>
            </p:cNvPr>
            <p:cNvSpPr/>
            <p:nvPr/>
          </p:nvSpPr>
          <p:spPr>
            <a:xfrm>
              <a:off x="6303899" y="412711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1019">
              <a:extLst>
                <a:ext uri="{FF2B5EF4-FFF2-40B4-BE49-F238E27FC236}">
                  <a16:creationId xmlns:a16="http://schemas.microsoft.com/office/drawing/2014/main" id="{32E0106C-021C-21D3-9F41-D7D99358E685}"/>
                </a:ext>
              </a:extLst>
            </p:cNvPr>
            <p:cNvSpPr/>
            <p:nvPr/>
          </p:nvSpPr>
          <p:spPr>
            <a:xfrm>
              <a:off x="2154047" y="5142260"/>
              <a:ext cx="565541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ВЫСТАВКИ РАБОТ, СЕМЕЙНЫЕ ВЕРНИСАЖИ.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1020">
              <a:extLst>
                <a:ext uri="{FF2B5EF4-FFF2-40B4-BE49-F238E27FC236}">
                  <a16:creationId xmlns:a16="http://schemas.microsoft.com/office/drawing/2014/main" id="{46136D16-A2FF-C697-F84E-0EB473BFFB1C}"/>
                </a:ext>
              </a:extLst>
            </p:cNvPr>
            <p:cNvSpPr/>
            <p:nvPr/>
          </p:nvSpPr>
          <p:spPr>
            <a:xfrm>
              <a:off x="6316091" y="440143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1021">
              <a:extLst>
                <a:ext uri="{FF2B5EF4-FFF2-40B4-BE49-F238E27FC236}">
                  <a16:creationId xmlns:a16="http://schemas.microsoft.com/office/drawing/2014/main" id="{29442EB2-7EA2-F6DE-5118-2356D4328A22}"/>
                </a:ext>
              </a:extLst>
            </p:cNvPr>
            <p:cNvSpPr/>
            <p:nvPr/>
          </p:nvSpPr>
          <p:spPr>
            <a:xfrm>
              <a:off x="2282188" y="5642339"/>
              <a:ext cx="496767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СОВМЕСТНЫЕ ПОХОДЫ И ЭКСКУРСИИ.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1022">
              <a:extLst>
                <a:ext uri="{FF2B5EF4-FFF2-40B4-BE49-F238E27FC236}">
                  <a16:creationId xmlns:a16="http://schemas.microsoft.com/office/drawing/2014/main" id="{E71C0D00-199D-0A59-7C3A-6EFB2F1CF378}"/>
                </a:ext>
              </a:extLst>
            </p:cNvPr>
            <p:cNvSpPr/>
            <p:nvPr/>
          </p:nvSpPr>
          <p:spPr>
            <a:xfrm>
              <a:off x="6058535" y="467575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94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58">
            <a:extLst>
              <a:ext uri="{FF2B5EF4-FFF2-40B4-BE49-F238E27FC236}">
                <a16:creationId xmlns:a16="http://schemas.microsoft.com/office/drawing/2014/main" id="{3F8F2696-81AD-E434-31F8-C27EC17209C2}"/>
              </a:ext>
            </a:extLst>
          </p:cNvPr>
          <p:cNvGrpSpPr/>
          <p:nvPr/>
        </p:nvGrpSpPr>
        <p:grpSpPr>
          <a:xfrm>
            <a:off x="1979712" y="315747"/>
            <a:ext cx="6086529" cy="2607709"/>
            <a:chOff x="0" y="-16909"/>
            <a:chExt cx="6086529" cy="2607709"/>
          </a:xfrm>
        </p:grpSpPr>
        <p:sp>
          <p:nvSpPr>
            <p:cNvPr id="5" name="Shape 1026">
              <a:extLst>
                <a:ext uri="{FF2B5EF4-FFF2-40B4-BE49-F238E27FC236}">
                  <a16:creationId xmlns:a16="http://schemas.microsoft.com/office/drawing/2014/main" id="{93FD3D9A-5B11-4246-35F3-B5337F1F68CA}"/>
                </a:ext>
              </a:extLst>
            </p:cNvPr>
            <p:cNvSpPr/>
            <p:nvPr/>
          </p:nvSpPr>
          <p:spPr>
            <a:xfrm>
              <a:off x="0" y="-16909"/>
              <a:ext cx="5792688" cy="2590800"/>
            </a:xfrm>
            <a:custGeom>
              <a:avLst/>
              <a:gdLst/>
              <a:ahLst/>
              <a:cxnLst/>
              <a:rect l="0" t="0" r="0" b="0"/>
              <a:pathLst>
                <a:path w="4724400" h="2590800">
                  <a:moveTo>
                    <a:pt x="3543300" y="0"/>
                  </a:moveTo>
                  <a:cubicBezTo>
                    <a:pt x="4195572" y="0"/>
                    <a:pt x="4724400" y="115951"/>
                    <a:pt x="4724400" y="259080"/>
                  </a:cubicBezTo>
                  <a:lnTo>
                    <a:pt x="4724400" y="2331720"/>
                  </a:lnTo>
                  <a:cubicBezTo>
                    <a:pt x="4724400" y="2188591"/>
                    <a:pt x="4195572" y="2072640"/>
                    <a:pt x="3543300" y="2072640"/>
                  </a:cubicBezTo>
                  <a:cubicBezTo>
                    <a:pt x="2891028" y="2072640"/>
                    <a:pt x="2362200" y="2188591"/>
                    <a:pt x="2362200" y="2331720"/>
                  </a:cubicBezTo>
                  <a:cubicBezTo>
                    <a:pt x="2362200" y="2474849"/>
                    <a:pt x="1833372" y="2590800"/>
                    <a:pt x="1181100" y="2590800"/>
                  </a:cubicBezTo>
                  <a:cubicBezTo>
                    <a:pt x="528828" y="2590800"/>
                    <a:pt x="0" y="2474849"/>
                    <a:pt x="0" y="2331720"/>
                  </a:cubicBezTo>
                  <a:lnTo>
                    <a:pt x="0" y="259080"/>
                  </a:lnTo>
                  <a:cubicBezTo>
                    <a:pt x="0" y="402209"/>
                    <a:pt x="528828" y="518160"/>
                    <a:pt x="1181100" y="518160"/>
                  </a:cubicBezTo>
                  <a:cubicBezTo>
                    <a:pt x="1833372" y="518160"/>
                    <a:pt x="2362200" y="402209"/>
                    <a:pt x="2362200" y="259080"/>
                  </a:cubicBezTo>
                  <a:cubicBezTo>
                    <a:pt x="2362200" y="115951"/>
                    <a:pt x="2891028" y="0"/>
                    <a:pt x="35433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537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027">
              <a:extLst>
                <a:ext uri="{FF2B5EF4-FFF2-40B4-BE49-F238E27FC236}">
                  <a16:creationId xmlns:a16="http://schemas.microsoft.com/office/drawing/2014/main" id="{F1B4244C-CB21-8604-6F25-489196640117}"/>
                </a:ext>
              </a:extLst>
            </p:cNvPr>
            <p:cNvSpPr/>
            <p:nvPr/>
          </p:nvSpPr>
          <p:spPr>
            <a:xfrm>
              <a:off x="0" y="0"/>
              <a:ext cx="5792688" cy="2590800"/>
            </a:xfrm>
            <a:custGeom>
              <a:avLst/>
              <a:gdLst/>
              <a:ahLst/>
              <a:cxnLst/>
              <a:rect l="0" t="0" r="0" b="0"/>
              <a:pathLst>
                <a:path w="4724400" h="2590800">
                  <a:moveTo>
                    <a:pt x="0" y="259080"/>
                  </a:moveTo>
                  <a:cubicBezTo>
                    <a:pt x="0" y="402209"/>
                    <a:pt x="528828" y="518160"/>
                    <a:pt x="1181100" y="518160"/>
                  </a:cubicBezTo>
                  <a:cubicBezTo>
                    <a:pt x="1833372" y="518160"/>
                    <a:pt x="2362200" y="402209"/>
                    <a:pt x="2362200" y="259080"/>
                  </a:cubicBezTo>
                  <a:cubicBezTo>
                    <a:pt x="2362200" y="115951"/>
                    <a:pt x="2891028" y="0"/>
                    <a:pt x="3543300" y="0"/>
                  </a:cubicBezTo>
                  <a:cubicBezTo>
                    <a:pt x="4195572" y="0"/>
                    <a:pt x="4724400" y="115951"/>
                    <a:pt x="4724400" y="259080"/>
                  </a:cubicBezTo>
                  <a:lnTo>
                    <a:pt x="4724400" y="2331720"/>
                  </a:lnTo>
                  <a:cubicBezTo>
                    <a:pt x="4724400" y="2188591"/>
                    <a:pt x="4195572" y="2072640"/>
                    <a:pt x="3543300" y="2072640"/>
                  </a:cubicBezTo>
                  <a:cubicBezTo>
                    <a:pt x="2891028" y="2072640"/>
                    <a:pt x="2362200" y="2188591"/>
                    <a:pt x="2362200" y="2331720"/>
                  </a:cubicBezTo>
                  <a:cubicBezTo>
                    <a:pt x="2362200" y="2474849"/>
                    <a:pt x="1833372" y="2590800"/>
                    <a:pt x="1181100" y="2590800"/>
                  </a:cubicBezTo>
                  <a:cubicBezTo>
                    <a:pt x="528828" y="2590800"/>
                    <a:pt x="0" y="2474849"/>
                    <a:pt x="0" y="233172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Rectangle 1028">
              <a:extLst>
                <a:ext uri="{FF2B5EF4-FFF2-40B4-BE49-F238E27FC236}">
                  <a16:creationId xmlns:a16="http://schemas.microsoft.com/office/drawing/2014/main" id="{7FB8F77A-DFFD-FCCA-7F40-2B9ADDE58751}"/>
                </a:ext>
              </a:extLst>
            </p:cNvPr>
            <p:cNvSpPr/>
            <p:nvPr/>
          </p:nvSpPr>
          <p:spPr>
            <a:xfrm>
              <a:off x="1044829" y="926084"/>
              <a:ext cx="350160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ЕЖЕНЕДЕЛЬНЫЕ ЗАПИСКИ.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1029">
              <a:extLst>
                <a:ext uri="{FF2B5EF4-FFF2-40B4-BE49-F238E27FC236}">
                  <a16:creationId xmlns:a16="http://schemas.microsoft.com/office/drawing/2014/main" id="{82FCFC9B-ADE4-C7A7-E4DD-E401B8D7AF48}"/>
                </a:ext>
              </a:extLst>
            </p:cNvPr>
            <p:cNvSpPr/>
            <p:nvPr/>
          </p:nvSpPr>
          <p:spPr>
            <a:xfrm>
              <a:off x="3678682" y="92608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030">
              <a:extLst>
                <a:ext uri="{FF2B5EF4-FFF2-40B4-BE49-F238E27FC236}">
                  <a16:creationId xmlns:a16="http://schemas.microsoft.com/office/drawing/2014/main" id="{3FDB4F63-DBD1-FCFD-2082-BC061F8AD65D}"/>
                </a:ext>
              </a:extLst>
            </p:cNvPr>
            <p:cNvSpPr/>
            <p:nvPr/>
          </p:nvSpPr>
          <p:spPr>
            <a:xfrm>
              <a:off x="1331341" y="1200404"/>
              <a:ext cx="274211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ЛИЧНЫЕ БЛОКНОТЫ.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031">
              <a:extLst>
                <a:ext uri="{FF2B5EF4-FFF2-40B4-BE49-F238E27FC236}">
                  <a16:creationId xmlns:a16="http://schemas.microsoft.com/office/drawing/2014/main" id="{CBC5CB55-24DE-244A-F93D-C95B1EE8CE80}"/>
                </a:ext>
              </a:extLst>
            </p:cNvPr>
            <p:cNvSpPr/>
            <p:nvPr/>
          </p:nvSpPr>
          <p:spPr>
            <a:xfrm>
              <a:off x="3393694" y="120040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32">
              <a:extLst>
                <a:ext uri="{FF2B5EF4-FFF2-40B4-BE49-F238E27FC236}">
                  <a16:creationId xmlns:a16="http://schemas.microsoft.com/office/drawing/2014/main" id="{C1BE7777-1E6F-255A-35A6-8091D05ED549}"/>
                </a:ext>
              </a:extLst>
            </p:cNvPr>
            <p:cNvSpPr/>
            <p:nvPr/>
          </p:nvSpPr>
          <p:spPr>
            <a:xfrm>
              <a:off x="118262" y="1474724"/>
              <a:ext cx="596826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ПИСЬМЕННЫЕ ОТЧЕТЫ О РАЗВИТИИ РЕБЕНКА.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033">
              <a:extLst>
                <a:ext uri="{FF2B5EF4-FFF2-40B4-BE49-F238E27FC236}">
                  <a16:creationId xmlns:a16="http://schemas.microsoft.com/office/drawing/2014/main" id="{154AB456-1F51-EB4B-3E89-BA215C710034}"/>
                </a:ext>
              </a:extLst>
            </p:cNvPr>
            <p:cNvSpPr/>
            <p:nvPr/>
          </p:nvSpPr>
          <p:spPr>
            <a:xfrm>
              <a:off x="4607052" y="147472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3" name="Group 13159">
            <a:extLst>
              <a:ext uri="{FF2B5EF4-FFF2-40B4-BE49-F238E27FC236}">
                <a16:creationId xmlns:a16="http://schemas.microsoft.com/office/drawing/2014/main" id="{F87B5D34-824A-897D-0C06-364BFB326FAB}"/>
              </a:ext>
            </a:extLst>
          </p:cNvPr>
          <p:cNvGrpSpPr/>
          <p:nvPr/>
        </p:nvGrpSpPr>
        <p:grpSpPr>
          <a:xfrm>
            <a:off x="1714500" y="3618914"/>
            <a:ext cx="5715000" cy="2402373"/>
            <a:chOff x="0" y="0"/>
            <a:chExt cx="5715000" cy="1984248"/>
          </a:xfrm>
        </p:grpSpPr>
        <p:sp>
          <p:nvSpPr>
            <p:cNvPr id="14" name="Shape 1034">
              <a:extLst>
                <a:ext uri="{FF2B5EF4-FFF2-40B4-BE49-F238E27FC236}">
                  <a16:creationId xmlns:a16="http://schemas.microsoft.com/office/drawing/2014/main" id="{5782B633-9CF5-226F-2D9F-C1262221C606}"/>
                </a:ext>
              </a:extLst>
            </p:cNvPr>
            <p:cNvSpPr/>
            <p:nvPr/>
          </p:nvSpPr>
          <p:spPr>
            <a:xfrm>
              <a:off x="0" y="0"/>
              <a:ext cx="5715000" cy="1984248"/>
            </a:xfrm>
            <a:custGeom>
              <a:avLst/>
              <a:gdLst/>
              <a:ahLst/>
              <a:cxnLst/>
              <a:rect l="0" t="0" r="0" b="0"/>
              <a:pathLst>
                <a:path w="5715000" h="1984248">
                  <a:moveTo>
                    <a:pt x="330708" y="0"/>
                  </a:moveTo>
                  <a:lnTo>
                    <a:pt x="5384293" y="0"/>
                  </a:lnTo>
                  <a:cubicBezTo>
                    <a:pt x="5566919" y="0"/>
                    <a:pt x="5715000" y="148082"/>
                    <a:pt x="5715000" y="330708"/>
                  </a:cubicBezTo>
                  <a:lnTo>
                    <a:pt x="5715000" y="1653540"/>
                  </a:lnTo>
                  <a:cubicBezTo>
                    <a:pt x="5715000" y="1836166"/>
                    <a:pt x="5566919" y="1984248"/>
                    <a:pt x="5384293" y="1984248"/>
                  </a:cubicBezTo>
                  <a:lnTo>
                    <a:pt x="330708" y="1984248"/>
                  </a:lnTo>
                  <a:cubicBezTo>
                    <a:pt x="148082" y="1984248"/>
                    <a:pt x="0" y="1836166"/>
                    <a:pt x="0" y="1653540"/>
                  </a:cubicBezTo>
                  <a:lnTo>
                    <a:pt x="0" y="330708"/>
                  </a:lnTo>
                  <a:cubicBezTo>
                    <a:pt x="0" y="148082"/>
                    <a:pt x="148082" y="0"/>
                    <a:pt x="33070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6C0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035">
              <a:extLst>
                <a:ext uri="{FF2B5EF4-FFF2-40B4-BE49-F238E27FC236}">
                  <a16:creationId xmlns:a16="http://schemas.microsoft.com/office/drawing/2014/main" id="{110F9D27-9B5F-609B-4289-2AF9BCD5D649}"/>
                </a:ext>
              </a:extLst>
            </p:cNvPr>
            <p:cNvSpPr/>
            <p:nvPr/>
          </p:nvSpPr>
          <p:spPr>
            <a:xfrm>
              <a:off x="0" y="0"/>
              <a:ext cx="5715000" cy="1984248"/>
            </a:xfrm>
            <a:custGeom>
              <a:avLst/>
              <a:gdLst/>
              <a:ahLst/>
              <a:cxnLst/>
              <a:rect l="0" t="0" r="0" b="0"/>
              <a:pathLst>
                <a:path w="5715000" h="1984248">
                  <a:moveTo>
                    <a:pt x="0" y="330708"/>
                  </a:moveTo>
                  <a:cubicBezTo>
                    <a:pt x="0" y="148082"/>
                    <a:pt x="148082" y="0"/>
                    <a:pt x="330708" y="0"/>
                  </a:cubicBezTo>
                  <a:lnTo>
                    <a:pt x="5384293" y="0"/>
                  </a:lnTo>
                  <a:cubicBezTo>
                    <a:pt x="5566919" y="0"/>
                    <a:pt x="5715000" y="148082"/>
                    <a:pt x="5715000" y="330708"/>
                  </a:cubicBezTo>
                  <a:lnTo>
                    <a:pt x="5715000" y="1653540"/>
                  </a:lnTo>
                  <a:cubicBezTo>
                    <a:pt x="5715000" y="1836166"/>
                    <a:pt x="5566919" y="1984248"/>
                    <a:pt x="5384293" y="1984248"/>
                  </a:cubicBezTo>
                  <a:lnTo>
                    <a:pt x="330708" y="1984248"/>
                  </a:lnTo>
                  <a:cubicBezTo>
                    <a:pt x="148082" y="1984248"/>
                    <a:pt x="0" y="1836166"/>
                    <a:pt x="0" y="165354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Rectangle 1036">
              <a:extLst>
                <a:ext uri="{FF2B5EF4-FFF2-40B4-BE49-F238E27FC236}">
                  <a16:creationId xmlns:a16="http://schemas.microsoft.com/office/drawing/2014/main" id="{B9F71141-43C2-C23D-C4DF-4BD8FCE32903}"/>
                </a:ext>
              </a:extLst>
            </p:cNvPr>
            <p:cNvSpPr/>
            <p:nvPr/>
          </p:nvSpPr>
          <p:spPr>
            <a:xfrm>
              <a:off x="1908683" y="211709"/>
              <a:ext cx="252564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САЙТ В ИНТЕРНЕТЕ.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037">
              <a:extLst>
                <a:ext uri="{FF2B5EF4-FFF2-40B4-BE49-F238E27FC236}">
                  <a16:creationId xmlns:a16="http://schemas.microsoft.com/office/drawing/2014/main" id="{EA4C0B61-7061-5CF4-4456-1652485A0DA3}"/>
                </a:ext>
              </a:extLst>
            </p:cNvPr>
            <p:cNvSpPr/>
            <p:nvPr/>
          </p:nvSpPr>
          <p:spPr>
            <a:xfrm>
              <a:off x="3807841" y="21170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038">
              <a:extLst>
                <a:ext uri="{FF2B5EF4-FFF2-40B4-BE49-F238E27FC236}">
                  <a16:creationId xmlns:a16="http://schemas.microsoft.com/office/drawing/2014/main" id="{8340A9FD-F78C-E021-D7D5-A30CAD4B18A0}"/>
                </a:ext>
              </a:extLst>
            </p:cNvPr>
            <p:cNvSpPr/>
            <p:nvPr/>
          </p:nvSpPr>
          <p:spPr>
            <a:xfrm>
              <a:off x="1751711" y="486054"/>
              <a:ext cx="2941836" cy="3100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ИНФОРМАЦИЯ В СМИ.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039">
              <a:extLst>
                <a:ext uri="{FF2B5EF4-FFF2-40B4-BE49-F238E27FC236}">
                  <a16:creationId xmlns:a16="http://schemas.microsoft.com/office/drawing/2014/main" id="{63CD360F-04DE-2DAD-734A-2C072C04106E}"/>
                </a:ext>
              </a:extLst>
            </p:cNvPr>
            <p:cNvSpPr/>
            <p:nvPr/>
          </p:nvSpPr>
          <p:spPr>
            <a:xfrm>
              <a:off x="3963289" y="486054"/>
              <a:ext cx="68804" cy="3100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040">
              <a:extLst>
                <a:ext uri="{FF2B5EF4-FFF2-40B4-BE49-F238E27FC236}">
                  <a16:creationId xmlns:a16="http://schemas.microsoft.com/office/drawing/2014/main" id="{9FC6FF46-AF59-1919-D541-3ABC26F42D88}"/>
                </a:ext>
              </a:extLst>
            </p:cNvPr>
            <p:cNvSpPr/>
            <p:nvPr/>
          </p:nvSpPr>
          <p:spPr>
            <a:xfrm>
              <a:off x="2021459" y="760603"/>
              <a:ext cx="222251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ВИДЕОФИЛЬМЫ.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041">
              <a:extLst>
                <a:ext uri="{FF2B5EF4-FFF2-40B4-BE49-F238E27FC236}">
                  <a16:creationId xmlns:a16="http://schemas.microsoft.com/office/drawing/2014/main" id="{EBB3ED8B-CB55-3587-E87E-70B37CEA4B51}"/>
                </a:ext>
              </a:extLst>
            </p:cNvPr>
            <p:cNvSpPr/>
            <p:nvPr/>
          </p:nvSpPr>
          <p:spPr>
            <a:xfrm>
              <a:off x="3693541" y="76060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042">
              <a:extLst>
                <a:ext uri="{FF2B5EF4-FFF2-40B4-BE49-F238E27FC236}">
                  <a16:creationId xmlns:a16="http://schemas.microsoft.com/office/drawing/2014/main" id="{21391332-E15C-E29E-273F-227B5A5E464F}"/>
                </a:ext>
              </a:extLst>
            </p:cNvPr>
            <p:cNvSpPr/>
            <p:nvPr/>
          </p:nvSpPr>
          <p:spPr>
            <a:xfrm>
              <a:off x="2158873" y="1034923"/>
              <a:ext cx="186040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ФОТОГРАФИИ.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043">
              <a:extLst>
                <a:ext uri="{FF2B5EF4-FFF2-40B4-BE49-F238E27FC236}">
                  <a16:creationId xmlns:a16="http://schemas.microsoft.com/office/drawing/2014/main" id="{A340AB23-D468-D9A7-5307-187DB6FB587C}"/>
                </a:ext>
              </a:extLst>
            </p:cNvPr>
            <p:cNvSpPr/>
            <p:nvPr/>
          </p:nvSpPr>
          <p:spPr>
            <a:xfrm>
              <a:off x="3557905" y="103492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044">
              <a:extLst>
                <a:ext uri="{FF2B5EF4-FFF2-40B4-BE49-F238E27FC236}">
                  <a16:creationId xmlns:a16="http://schemas.microsoft.com/office/drawing/2014/main" id="{C7639E34-332E-0B14-2891-56357DE0B45A}"/>
                </a:ext>
              </a:extLst>
            </p:cNvPr>
            <p:cNvSpPr/>
            <p:nvPr/>
          </p:nvSpPr>
          <p:spPr>
            <a:xfrm>
              <a:off x="1774571" y="1309243"/>
              <a:ext cx="91363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ПАПКИ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045">
              <a:extLst>
                <a:ext uri="{FF2B5EF4-FFF2-40B4-BE49-F238E27FC236}">
                  <a16:creationId xmlns:a16="http://schemas.microsoft.com/office/drawing/2014/main" id="{AE20EA82-85D3-A19C-CEF1-20A2DB88303B}"/>
                </a:ext>
              </a:extLst>
            </p:cNvPr>
            <p:cNvSpPr/>
            <p:nvPr/>
          </p:nvSpPr>
          <p:spPr>
            <a:xfrm>
              <a:off x="2460625" y="1309243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1046">
              <a:extLst>
                <a:ext uri="{FF2B5EF4-FFF2-40B4-BE49-F238E27FC236}">
                  <a16:creationId xmlns:a16="http://schemas.microsoft.com/office/drawing/2014/main" id="{1818640D-F50F-B1D8-97EB-81D86F22142D}"/>
                </a:ext>
              </a:extLst>
            </p:cNvPr>
            <p:cNvSpPr/>
            <p:nvPr/>
          </p:nvSpPr>
          <p:spPr>
            <a:xfrm>
              <a:off x="2530729" y="1309243"/>
              <a:ext cx="187409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ПЕРЕДВИЖКИ.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047">
              <a:extLst>
                <a:ext uri="{FF2B5EF4-FFF2-40B4-BE49-F238E27FC236}">
                  <a16:creationId xmlns:a16="http://schemas.microsoft.com/office/drawing/2014/main" id="{8A3BF7A1-75BF-9196-CAC5-6AE5F1DACFFA}"/>
                </a:ext>
              </a:extLst>
            </p:cNvPr>
            <p:cNvSpPr/>
            <p:nvPr/>
          </p:nvSpPr>
          <p:spPr>
            <a:xfrm>
              <a:off x="3940429" y="130924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048">
              <a:extLst>
                <a:ext uri="{FF2B5EF4-FFF2-40B4-BE49-F238E27FC236}">
                  <a16:creationId xmlns:a16="http://schemas.microsoft.com/office/drawing/2014/main" id="{0D7019DF-8C3E-1A73-7A66-868846C9A5B5}"/>
                </a:ext>
              </a:extLst>
            </p:cNvPr>
            <p:cNvSpPr/>
            <p:nvPr/>
          </p:nvSpPr>
          <p:spPr>
            <a:xfrm>
              <a:off x="1370711" y="1583563"/>
              <a:ext cx="395523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ИНФОРМАЦИОННЫЕ СТЕНДЫ.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049">
              <a:extLst>
                <a:ext uri="{FF2B5EF4-FFF2-40B4-BE49-F238E27FC236}">
                  <a16:creationId xmlns:a16="http://schemas.microsoft.com/office/drawing/2014/main" id="{FD4B0D0C-B379-73C5-2A30-75E7E2174B84}"/>
                </a:ext>
              </a:extLst>
            </p:cNvPr>
            <p:cNvSpPr/>
            <p:nvPr/>
          </p:nvSpPr>
          <p:spPr>
            <a:xfrm>
              <a:off x="4346194" y="158356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87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1380">
            <a:extLst>
              <a:ext uri="{FF2B5EF4-FFF2-40B4-BE49-F238E27FC236}">
                <a16:creationId xmlns:a16="http://schemas.microsoft.com/office/drawing/2014/main" id="{BF1EA6F5-937D-550C-304E-49E33C1AADE2}"/>
              </a:ext>
            </a:extLst>
          </p:cNvPr>
          <p:cNvGrpSpPr/>
          <p:nvPr/>
        </p:nvGrpSpPr>
        <p:grpSpPr>
          <a:xfrm>
            <a:off x="571500" y="1916831"/>
            <a:ext cx="9126033" cy="4582043"/>
            <a:chOff x="0" y="0"/>
            <a:chExt cx="9126033" cy="4191000"/>
          </a:xfrm>
        </p:grpSpPr>
        <p:sp>
          <p:nvSpPr>
            <p:cNvPr id="64" name="Shape 226">
              <a:extLst>
                <a:ext uri="{FF2B5EF4-FFF2-40B4-BE49-F238E27FC236}">
                  <a16:creationId xmlns:a16="http://schemas.microsoft.com/office/drawing/2014/main" id="{8C27C697-402D-B019-B73C-93AE5272B54E}"/>
                </a:ext>
              </a:extLst>
            </p:cNvPr>
            <p:cNvSpPr/>
            <p:nvPr/>
          </p:nvSpPr>
          <p:spPr>
            <a:xfrm>
              <a:off x="0" y="76199"/>
              <a:ext cx="3048000" cy="1266796"/>
            </a:xfrm>
            <a:custGeom>
              <a:avLst/>
              <a:gdLst/>
              <a:ahLst/>
              <a:cxnLst/>
              <a:rect l="0" t="0" r="0" b="0"/>
              <a:pathLst>
                <a:path w="3048000" h="1143000">
                  <a:moveTo>
                    <a:pt x="190500" y="0"/>
                  </a:moveTo>
                  <a:lnTo>
                    <a:pt x="2857500" y="0"/>
                  </a:lnTo>
                  <a:cubicBezTo>
                    <a:pt x="2962656" y="0"/>
                    <a:pt x="3048000" y="85344"/>
                    <a:pt x="3048000" y="190500"/>
                  </a:cubicBezTo>
                  <a:lnTo>
                    <a:pt x="3048000" y="952500"/>
                  </a:lnTo>
                  <a:cubicBezTo>
                    <a:pt x="3048000" y="1057656"/>
                    <a:pt x="2962656" y="1143000"/>
                    <a:pt x="2857500" y="1143000"/>
                  </a:cubicBezTo>
                  <a:lnTo>
                    <a:pt x="190500" y="1143000"/>
                  </a:lnTo>
                  <a:cubicBezTo>
                    <a:pt x="85293" y="1143000"/>
                    <a:pt x="0" y="1057656"/>
                    <a:pt x="0" y="952500"/>
                  </a:cubicBezTo>
                  <a:lnTo>
                    <a:pt x="0" y="190500"/>
                  </a:lnTo>
                  <a:cubicBezTo>
                    <a:pt x="0" y="85344"/>
                    <a:pt x="85293" y="0"/>
                    <a:pt x="1905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227">
              <a:extLst>
                <a:ext uri="{FF2B5EF4-FFF2-40B4-BE49-F238E27FC236}">
                  <a16:creationId xmlns:a16="http://schemas.microsoft.com/office/drawing/2014/main" id="{0CAC870A-F27E-B448-E7AE-EF19D37E0CF4}"/>
                </a:ext>
              </a:extLst>
            </p:cNvPr>
            <p:cNvSpPr/>
            <p:nvPr/>
          </p:nvSpPr>
          <p:spPr>
            <a:xfrm>
              <a:off x="0" y="76199"/>
              <a:ext cx="3048000" cy="1256575"/>
            </a:xfrm>
            <a:custGeom>
              <a:avLst/>
              <a:gdLst/>
              <a:ahLst/>
              <a:cxnLst/>
              <a:rect l="0" t="0" r="0" b="0"/>
              <a:pathLst>
                <a:path w="3048000" h="1143000">
                  <a:moveTo>
                    <a:pt x="0" y="190500"/>
                  </a:moveTo>
                  <a:cubicBezTo>
                    <a:pt x="0" y="85344"/>
                    <a:pt x="85293" y="0"/>
                    <a:pt x="190500" y="0"/>
                  </a:cubicBezTo>
                  <a:lnTo>
                    <a:pt x="2857500" y="0"/>
                  </a:lnTo>
                  <a:cubicBezTo>
                    <a:pt x="2962656" y="0"/>
                    <a:pt x="3048000" y="85344"/>
                    <a:pt x="3048000" y="190500"/>
                  </a:cubicBezTo>
                  <a:lnTo>
                    <a:pt x="3048000" y="952500"/>
                  </a:lnTo>
                  <a:cubicBezTo>
                    <a:pt x="3048000" y="1057656"/>
                    <a:pt x="2962656" y="1143000"/>
                    <a:pt x="2857500" y="1143000"/>
                  </a:cubicBezTo>
                  <a:lnTo>
                    <a:pt x="190500" y="1143000"/>
                  </a:lnTo>
                  <a:cubicBezTo>
                    <a:pt x="85293" y="1143000"/>
                    <a:pt x="0" y="1057656"/>
                    <a:pt x="0" y="95250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Rectangle 228">
              <a:extLst>
                <a:ext uri="{FF2B5EF4-FFF2-40B4-BE49-F238E27FC236}">
                  <a16:creationId xmlns:a16="http://schemas.microsoft.com/office/drawing/2014/main" id="{3F890F58-50A3-5A50-7AAF-ECF7BD1F32E4}"/>
                </a:ext>
              </a:extLst>
            </p:cNvPr>
            <p:cNvSpPr/>
            <p:nvPr/>
          </p:nvSpPr>
          <p:spPr>
            <a:xfrm>
              <a:off x="1235964" y="141224"/>
              <a:ext cx="76739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ДЕТИ: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229">
              <a:extLst>
                <a:ext uri="{FF2B5EF4-FFF2-40B4-BE49-F238E27FC236}">
                  <a16:creationId xmlns:a16="http://schemas.microsoft.com/office/drawing/2014/main" id="{FEAC4AB8-8186-2936-0FB3-879CE0227319}"/>
                </a:ext>
              </a:extLst>
            </p:cNvPr>
            <p:cNvSpPr/>
            <p:nvPr/>
          </p:nvSpPr>
          <p:spPr>
            <a:xfrm>
              <a:off x="1812290" y="14122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230">
              <a:extLst>
                <a:ext uri="{FF2B5EF4-FFF2-40B4-BE49-F238E27FC236}">
                  <a16:creationId xmlns:a16="http://schemas.microsoft.com/office/drawing/2014/main" id="{E416A047-F5F6-6A4C-5AF9-4AFEA9CEBF47}"/>
                </a:ext>
              </a:extLst>
            </p:cNvPr>
            <p:cNvSpPr/>
            <p:nvPr/>
          </p:nvSpPr>
          <p:spPr>
            <a:xfrm>
              <a:off x="1178052" y="415696"/>
              <a:ext cx="93160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231">
              <a:extLst>
                <a:ext uri="{FF2B5EF4-FFF2-40B4-BE49-F238E27FC236}">
                  <a16:creationId xmlns:a16="http://schemas.microsoft.com/office/drawing/2014/main" id="{53469A22-4E86-6682-3D62-79B89229CD79}"/>
                </a:ext>
              </a:extLst>
            </p:cNvPr>
            <p:cNvSpPr/>
            <p:nvPr/>
          </p:nvSpPr>
          <p:spPr>
            <a:xfrm>
              <a:off x="1248156" y="415696"/>
              <a:ext cx="824433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ОПЫТ.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232">
              <a:extLst>
                <a:ext uri="{FF2B5EF4-FFF2-40B4-BE49-F238E27FC236}">
                  <a16:creationId xmlns:a16="http://schemas.microsoft.com/office/drawing/2014/main" id="{41FF6E95-A88B-EC5C-2339-FC7238C8AEA5}"/>
                </a:ext>
              </a:extLst>
            </p:cNvPr>
            <p:cNvSpPr/>
            <p:nvPr/>
          </p:nvSpPr>
          <p:spPr>
            <a:xfrm>
              <a:off x="1868678" y="415696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233">
              <a:extLst>
                <a:ext uri="{FF2B5EF4-FFF2-40B4-BE49-F238E27FC236}">
                  <a16:creationId xmlns:a16="http://schemas.microsoft.com/office/drawing/2014/main" id="{41BCD875-DAC6-C239-24EA-6E0A58360C46}"/>
                </a:ext>
              </a:extLst>
            </p:cNvPr>
            <p:cNvSpPr/>
            <p:nvPr/>
          </p:nvSpPr>
          <p:spPr>
            <a:xfrm>
              <a:off x="915924" y="690245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234">
              <a:extLst>
                <a:ext uri="{FF2B5EF4-FFF2-40B4-BE49-F238E27FC236}">
                  <a16:creationId xmlns:a16="http://schemas.microsoft.com/office/drawing/2014/main" id="{BC0A0A29-CA10-EDEA-B123-5DFE5890A9E9}"/>
                </a:ext>
              </a:extLst>
            </p:cNvPr>
            <p:cNvSpPr/>
            <p:nvPr/>
          </p:nvSpPr>
          <p:spPr>
            <a:xfrm>
              <a:off x="986028" y="690245"/>
              <a:ext cx="152414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ПОЗНАНИЯ.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235">
              <a:extLst>
                <a:ext uri="{FF2B5EF4-FFF2-40B4-BE49-F238E27FC236}">
                  <a16:creationId xmlns:a16="http://schemas.microsoft.com/office/drawing/2014/main" id="{D24F2A35-B5FB-38C5-85FD-26647B964D12}"/>
                </a:ext>
              </a:extLst>
            </p:cNvPr>
            <p:cNvSpPr/>
            <p:nvPr/>
          </p:nvSpPr>
          <p:spPr>
            <a:xfrm>
              <a:off x="2132330" y="69024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236">
              <a:extLst>
                <a:ext uri="{FF2B5EF4-FFF2-40B4-BE49-F238E27FC236}">
                  <a16:creationId xmlns:a16="http://schemas.microsoft.com/office/drawing/2014/main" id="{ED944077-543C-371E-D236-D35A236F2242}"/>
                </a:ext>
              </a:extLst>
            </p:cNvPr>
            <p:cNvSpPr/>
            <p:nvPr/>
          </p:nvSpPr>
          <p:spPr>
            <a:xfrm>
              <a:off x="1037844" y="964565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237">
              <a:extLst>
                <a:ext uri="{FF2B5EF4-FFF2-40B4-BE49-F238E27FC236}">
                  <a16:creationId xmlns:a16="http://schemas.microsoft.com/office/drawing/2014/main" id="{79BDDA7D-242C-FA6F-ABB3-78B88D9EFD5B}"/>
                </a:ext>
              </a:extLst>
            </p:cNvPr>
            <p:cNvSpPr/>
            <p:nvPr/>
          </p:nvSpPr>
          <p:spPr>
            <a:xfrm>
              <a:off x="1107948" y="964565"/>
              <a:ext cx="119791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НАВЫКИ.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238">
              <a:extLst>
                <a:ext uri="{FF2B5EF4-FFF2-40B4-BE49-F238E27FC236}">
                  <a16:creationId xmlns:a16="http://schemas.microsoft.com/office/drawing/2014/main" id="{BC98A962-ED83-05AE-4C4A-30A15BAB2309}"/>
                </a:ext>
              </a:extLst>
            </p:cNvPr>
            <p:cNvSpPr/>
            <p:nvPr/>
          </p:nvSpPr>
          <p:spPr>
            <a:xfrm>
              <a:off x="2008886" y="96456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Shape 239">
              <a:extLst>
                <a:ext uri="{FF2B5EF4-FFF2-40B4-BE49-F238E27FC236}">
                  <a16:creationId xmlns:a16="http://schemas.microsoft.com/office/drawing/2014/main" id="{6EB5B479-A496-562B-D2CA-2344943854C2}"/>
                </a:ext>
              </a:extLst>
            </p:cNvPr>
            <p:cNvSpPr/>
            <p:nvPr/>
          </p:nvSpPr>
          <p:spPr>
            <a:xfrm>
              <a:off x="3212578" y="0"/>
              <a:ext cx="4800600" cy="1600200"/>
            </a:xfrm>
            <a:custGeom>
              <a:avLst/>
              <a:gdLst/>
              <a:ahLst/>
              <a:cxnLst/>
              <a:rect l="0" t="0" r="0" b="0"/>
              <a:pathLst>
                <a:path w="4800600" h="1600200">
                  <a:moveTo>
                    <a:pt x="266700" y="0"/>
                  </a:moveTo>
                  <a:lnTo>
                    <a:pt x="4533900" y="0"/>
                  </a:lnTo>
                  <a:cubicBezTo>
                    <a:pt x="4681220" y="0"/>
                    <a:pt x="4800600" y="119380"/>
                    <a:pt x="4800600" y="266700"/>
                  </a:cubicBezTo>
                  <a:lnTo>
                    <a:pt x="4800600" y="1333500"/>
                  </a:lnTo>
                  <a:cubicBezTo>
                    <a:pt x="4800600" y="1480820"/>
                    <a:pt x="4681220" y="1600200"/>
                    <a:pt x="4533900" y="1600200"/>
                  </a:cubicBezTo>
                  <a:lnTo>
                    <a:pt x="266700" y="1600200"/>
                  </a:lnTo>
                  <a:cubicBezTo>
                    <a:pt x="119380" y="1600200"/>
                    <a:pt x="0" y="1480820"/>
                    <a:pt x="0" y="1333500"/>
                  </a:cubicBezTo>
                  <a:lnTo>
                    <a:pt x="0" y="266700"/>
                  </a:lnTo>
                  <a:cubicBezTo>
                    <a:pt x="0" y="119380"/>
                    <a:pt x="119380" y="0"/>
                    <a:pt x="26670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933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8" name="Shape 240">
              <a:extLst>
                <a:ext uri="{FF2B5EF4-FFF2-40B4-BE49-F238E27FC236}">
                  <a16:creationId xmlns:a16="http://schemas.microsoft.com/office/drawing/2014/main" id="{6C9AE859-B628-8AB7-2DC2-C48E0FE65893}"/>
                </a:ext>
              </a:extLst>
            </p:cNvPr>
            <p:cNvSpPr/>
            <p:nvPr/>
          </p:nvSpPr>
          <p:spPr>
            <a:xfrm>
              <a:off x="3200400" y="0"/>
              <a:ext cx="4800600" cy="1600200"/>
            </a:xfrm>
            <a:custGeom>
              <a:avLst/>
              <a:gdLst/>
              <a:ahLst/>
              <a:cxnLst/>
              <a:rect l="0" t="0" r="0" b="0"/>
              <a:pathLst>
                <a:path w="4800600" h="1600200">
                  <a:moveTo>
                    <a:pt x="0" y="266700"/>
                  </a:moveTo>
                  <a:cubicBezTo>
                    <a:pt x="0" y="119380"/>
                    <a:pt x="119380" y="0"/>
                    <a:pt x="266700" y="0"/>
                  </a:cubicBezTo>
                  <a:lnTo>
                    <a:pt x="4533900" y="0"/>
                  </a:lnTo>
                  <a:cubicBezTo>
                    <a:pt x="4681220" y="0"/>
                    <a:pt x="4800600" y="119380"/>
                    <a:pt x="4800600" y="266700"/>
                  </a:cubicBezTo>
                  <a:lnTo>
                    <a:pt x="4800600" y="1333500"/>
                  </a:lnTo>
                  <a:cubicBezTo>
                    <a:pt x="4800600" y="1480820"/>
                    <a:pt x="4681220" y="1600200"/>
                    <a:pt x="4533900" y="1600200"/>
                  </a:cubicBezTo>
                  <a:lnTo>
                    <a:pt x="266700" y="1600200"/>
                  </a:lnTo>
                  <a:cubicBezTo>
                    <a:pt x="119380" y="1600200"/>
                    <a:pt x="0" y="1480820"/>
                    <a:pt x="0" y="133350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Rectangle 241">
              <a:extLst>
                <a:ext uri="{FF2B5EF4-FFF2-40B4-BE49-F238E27FC236}">
                  <a16:creationId xmlns:a16="http://schemas.microsoft.com/office/drawing/2014/main" id="{B4CF0EA6-E267-3387-BA05-569781979C90}"/>
                </a:ext>
              </a:extLst>
            </p:cNvPr>
            <p:cNvSpPr/>
            <p:nvPr/>
          </p:nvSpPr>
          <p:spPr>
            <a:xfrm>
              <a:off x="4912479" y="2352"/>
              <a:ext cx="143384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ПЕДАГОГИ: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242">
              <a:extLst>
                <a:ext uri="{FF2B5EF4-FFF2-40B4-BE49-F238E27FC236}">
                  <a16:creationId xmlns:a16="http://schemas.microsoft.com/office/drawing/2014/main" id="{2323B346-D10D-FBF4-BD3C-ACFD667E1671}"/>
                </a:ext>
              </a:extLst>
            </p:cNvPr>
            <p:cNvSpPr/>
            <p:nvPr/>
          </p:nvSpPr>
          <p:spPr>
            <a:xfrm>
              <a:off x="6140450" y="15646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243">
              <a:extLst>
                <a:ext uri="{FF2B5EF4-FFF2-40B4-BE49-F238E27FC236}">
                  <a16:creationId xmlns:a16="http://schemas.microsoft.com/office/drawing/2014/main" id="{18DC9DDC-5919-7E9E-0505-74722EA92BA6}"/>
                </a:ext>
              </a:extLst>
            </p:cNvPr>
            <p:cNvSpPr/>
            <p:nvPr/>
          </p:nvSpPr>
          <p:spPr>
            <a:xfrm>
              <a:off x="3482086" y="430937"/>
              <a:ext cx="93160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244">
              <a:extLst>
                <a:ext uri="{FF2B5EF4-FFF2-40B4-BE49-F238E27FC236}">
                  <a16:creationId xmlns:a16="http://schemas.microsoft.com/office/drawing/2014/main" id="{E020CF34-7A6B-D730-1940-23FB94C36901}"/>
                </a:ext>
              </a:extLst>
            </p:cNvPr>
            <p:cNvSpPr/>
            <p:nvPr/>
          </p:nvSpPr>
          <p:spPr>
            <a:xfrm>
              <a:off x="3584555" y="237422"/>
              <a:ext cx="5541478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РОСТ ПРОФЕССИОНАЛЬНОГО МАСТЕРСТВА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245">
              <a:extLst>
                <a:ext uri="{FF2B5EF4-FFF2-40B4-BE49-F238E27FC236}">
                  <a16:creationId xmlns:a16="http://schemas.microsoft.com/office/drawing/2014/main" id="{E7968440-AD40-FD2E-8CCE-97E06FC6B918}"/>
                </a:ext>
              </a:extLst>
            </p:cNvPr>
            <p:cNvSpPr/>
            <p:nvPr/>
          </p:nvSpPr>
          <p:spPr>
            <a:xfrm>
              <a:off x="7719314" y="430937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246">
              <a:extLst>
                <a:ext uri="{FF2B5EF4-FFF2-40B4-BE49-F238E27FC236}">
                  <a16:creationId xmlns:a16="http://schemas.microsoft.com/office/drawing/2014/main" id="{8F1642D6-0051-DDC3-62B9-958D46D6F662}"/>
                </a:ext>
              </a:extLst>
            </p:cNvPr>
            <p:cNvSpPr/>
            <p:nvPr/>
          </p:nvSpPr>
          <p:spPr>
            <a:xfrm>
              <a:off x="3838702" y="705485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5" name="Rectangle 247">
              <a:extLst>
                <a:ext uri="{FF2B5EF4-FFF2-40B4-BE49-F238E27FC236}">
                  <a16:creationId xmlns:a16="http://schemas.microsoft.com/office/drawing/2014/main" id="{D37E4A74-97D7-0118-F1E2-8771799A71A9}"/>
                </a:ext>
              </a:extLst>
            </p:cNvPr>
            <p:cNvSpPr/>
            <p:nvPr/>
          </p:nvSpPr>
          <p:spPr>
            <a:xfrm>
              <a:off x="3838702" y="512166"/>
              <a:ext cx="466120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ФОРМИРОВАНИЕ ДОВЕРИТЕЛЬНЫХ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6" name="Rectangle 248">
              <a:extLst>
                <a:ext uri="{FF2B5EF4-FFF2-40B4-BE49-F238E27FC236}">
                  <a16:creationId xmlns:a16="http://schemas.microsoft.com/office/drawing/2014/main" id="{0B32B784-F34E-C8C7-45CE-DA8DDB9F606F}"/>
                </a:ext>
              </a:extLst>
            </p:cNvPr>
            <p:cNvSpPr/>
            <p:nvPr/>
          </p:nvSpPr>
          <p:spPr>
            <a:xfrm>
              <a:off x="3838702" y="786557"/>
              <a:ext cx="3677405" cy="3631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ОТНОШЕНИЙ МЕЖДУ ПЕДАГОГОМ И СЕМЬЕЙ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7" name="Rectangle 249">
              <a:extLst>
                <a:ext uri="{FF2B5EF4-FFF2-40B4-BE49-F238E27FC236}">
                  <a16:creationId xmlns:a16="http://schemas.microsoft.com/office/drawing/2014/main" id="{2EC3FE35-772B-28C5-7AE3-0254221A8907}"/>
                </a:ext>
              </a:extLst>
            </p:cNvPr>
            <p:cNvSpPr/>
            <p:nvPr/>
          </p:nvSpPr>
          <p:spPr>
            <a:xfrm>
              <a:off x="6277610" y="97980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250">
              <a:extLst>
                <a:ext uri="{FF2B5EF4-FFF2-40B4-BE49-F238E27FC236}">
                  <a16:creationId xmlns:a16="http://schemas.microsoft.com/office/drawing/2014/main" id="{8282F844-7303-D6FB-386F-9E084E85CECB}"/>
                </a:ext>
              </a:extLst>
            </p:cNvPr>
            <p:cNvSpPr/>
            <p:nvPr/>
          </p:nvSpPr>
          <p:spPr>
            <a:xfrm>
              <a:off x="4474464" y="1254125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251">
              <a:extLst>
                <a:ext uri="{FF2B5EF4-FFF2-40B4-BE49-F238E27FC236}">
                  <a16:creationId xmlns:a16="http://schemas.microsoft.com/office/drawing/2014/main" id="{DE4B4DA0-9101-F348-B8FA-6E10C8006718}"/>
                </a:ext>
              </a:extLst>
            </p:cNvPr>
            <p:cNvSpPr/>
            <p:nvPr/>
          </p:nvSpPr>
          <p:spPr>
            <a:xfrm>
              <a:off x="4614672" y="1280507"/>
              <a:ext cx="290143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ПОИСК НОВЫХ ФОРМ.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0" name="Rectangle 252">
              <a:extLst>
                <a:ext uri="{FF2B5EF4-FFF2-40B4-BE49-F238E27FC236}">
                  <a16:creationId xmlns:a16="http://schemas.microsoft.com/office/drawing/2014/main" id="{A2BD1B11-1D2E-7561-E000-4C09178B6453}"/>
                </a:ext>
              </a:extLst>
            </p:cNvPr>
            <p:cNvSpPr/>
            <p:nvPr/>
          </p:nvSpPr>
          <p:spPr>
            <a:xfrm>
              <a:off x="6727190" y="125412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1" name="Shape 253">
              <a:extLst>
                <a:ext uri="{FF2B5EF4-FFF2-40B4-BE49-F238E27FC236}">
                  <a16:creationId xmlns:a16="http://schemas.microsoft.com/office/drawing/2014/main" id="{F9DEC981-E29A-18B3-D447-12EC46251721}"/>
                </a:ext>
              </a:extLst>
            </p:cNvPr>
            <p:cNvSpPr/>
            <p:nvPr/>
          </p:nvSpPr>
          <p:spPr>
            <a:xfrm>
              <a:off x="304800" y="1447800"/>
              <a:ext cx="3200400" cy="2743200"/>
            </a:xfrm>
            <a:custGeom>
              <a:avLst/>
              <a:gdLst/>
              <a:ahLst/>
              <a:cxnLst/>
              <a:rect l="0" t="0" r="0" b="0"/>
              <a:pathLst>
                <a:path w="3200400" h="2743200">
                  <a:moveTo>
                    <a:pt x="2400300" y="0"/>
                  </a:moveTo>
                  <a:cubicBezTo>
                    <a:pt x="2842133" y="0"/>
                    <a:pt x="3200400" y="122809"/>
                    <a:pt x="3200400" y="274320"/>
                  </a:cubicBezTo>
                  <a:lnTo>
                    <a:pt x="3200400" y="2468880"/>
                  </a:lnTo>
                  <a:cubicBezTo>
                    <a:pt x="3200400" y="2317369"/>
                    <a:pt x="2842133" y="2194560"/>
                    <a:pt x="2400300" y="2194560"/>
                  </a:cubicBezTo>
                  <a:cubicBezTo>
                    <a:pt x="1958467" y="2194560"/>
                    <a:pt x="1600200" y="2317369"/>
                    <a:pt x="1600200" y="2468880"/>
                  </a:cubicBezTo>
                  <a:cubicBezTo>
                    <a:pt x="1600200" y="2620379"/>
                    <a:pt x="1241933" y="2743200"/>
                    <a:pt x="800100" y="2743200"/>
                  </a:cubicBezTo>
                  <a:cubicBezTo>
                    <a:pt x="358267" y="2743200"/>
                    <a:pt x="0" y="2620379"/>
                    <a:pt x="0" y="2468880"/>
                  </a:cubicBezTo>
                  <a:lnTo>
                    <a:pt x="0" y="274320"/>
                  </a:lnTo>
                  <a:cubicBezTo>
                    <a:pt x="0" y="425831"/>
                    <a:pt x="358267" y="548640"/>
                    <a:pt x="800100" y="548640"/>
                  </a:cubicBezTo>
                  <a:cubicBezTo>
                    <a:pt x="1241933" y="548640"/>
                    <a:pt x="1600200" y="425831"/>
                    <a:pt x="1600200" y="274320"/>
                  </a:cubicBezTo>
                  <a:cubicBezTo>
                    <a:pt x="1600200" y="122809"/>
                    <a:pt x="1958467" y="0"/>
                    <a:pt x="240030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254">
              <a:extLst>
                <a:ext uri="{FF2B5EF4-FFF2-40B4-BE49-F238E27FC236}">
                  <a16:creationId xmlns:a16="http://schemas.microsoft.com/office/drawing/2014/main" id="{01820D17-F25C-E892-3705-6A8696BE2D3C}"/>
                </a:ext>
              </a:extLst>
            </p:cNvPr>
            <p:cNvSpPr/>
            <p:nvPr/>
          </p:nvSpPr>
          <p:spPr>
            <a:xfrm>
              <a:off x="304800" y="1447800"/>
              <a:ext cx="3200400" cy="2743200"/>
            </a:xfrm>
            <a:custGeom>
              <a:avLst/>
              <a:gdLst/>
              <a:ahLst/>
              <a:cxnLst/>
              <a:rect l="0" t="0" r="0" b="0"/>
              <a:pathLst>
                <a:path w="3200400" h="2743200">
                  <a:moveTo>
                    <a:pt x="0" y="274320"/>
                  </a:moveTo>
                  <a:cubicBezTo>
                    <a:pt x="0" y="425831"/>
                    <a:pt x="358267" y="548640"/>
                    <a:pt x="800100" y="548640"/>
                  </a:cubicBezTo>
                  <a:cubicBezTo>
                    <a:pt x="1241933" y="548640"/>
                    <a:pt x="1600200" y="425831"/>
                    <a:pt x="1600200" y="274320"/>
                  </a:cubicBezTo>
                  <a:cubicBezTo>
                    <a:pt x="1600200" y="122809"/>
                    <a:pt x="1958467" y="0"/>
                    <a:pt x="2400300" y="0"/>
                  </a:cubicBezTo>
                  <a:cubicBezTo>
                    <a:pt x="2842133" y="0"/>
                    <a:pt x="3200400" y="122809"/>
                    <a:pt x="3200400" y="274320"/>
                  </a:cubicBezTo>
                  <a:lnTo>
                    <a:pt x="3200400" y="2468880"/>
                  </a:lnTo>
                  <a:cubicBezTo>
                    <a:pt x="3200400" y="2317369"/>
                    <a:pt x="2842133" y="2194560"/>
                    <a:pt x="2400300" y="2194560"/>
                  </a:cubicBezTo>
                  <a:cubicBezTo>
                    <a:pt x="1958467" y="2194560"/>
                    <a:pt x="1600200" y="2317369"/>
                    <a:pt x="1600200" y="2468880"/>
                  </a:cubicBezTo>
                  <a:cubicBezTo>
                    <a:pt x="1600200" y="2620379"/>
                    <a:pt x="1241933" y="2743200"/>
                    <a:pt x="800100" y="2743200"/>
                  </a:cubicBezTo>
                  <a:cubicBezTo>
                    <a:pt x="358267" y="2743200"/>
                    <a:pt x="0" y="2620379"/>
                    <a:pt x="0" y="246888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Rectangle 255">
              <a:extLst>
                <a:ext uri="{FF2B5EF4-FFF2-40B4-BE49-F238E27FC236}">
                  <a16:creationId xmlns:a16="http://schemas.microsoft.com/office/drawing/2014/main" id="{D8A05EF6-14A0-C8D9-361A-2F7198F10E1E}"/>
                </a:ext>
              </a:extLst>
            </p:cNvPr>
            <p:cNvSpPr/>
            <p:nvPr/>
          </p:nvSpPr>
          <p:spPr>
            <a:xfrm>
              <a:off x="1343533" y="2313559"/>
              <a:ext cx="149404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РОДИТЕЛИ: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4" name="Rectangle 256">
              <a:extLst>
                <a:ext uri="{FF2B5EF4-FFF2-40B4-BE49-F238E27FC236}">
                  <a16:creationId xmlns:a16="http://schemas.microsoft.com/office/drawing/2014/main" id="{BDDF6182-8405-8BD7-9972-4E6613079D73}"/>
                </a:ext>
              </a:extLst>
            </p:cNvPr>
            <p:cNvSpPr/>
            <p:nvPr/>
          </p:nvSpPr>
          <p:spPr>
            <a:xfrm>
              <a:off x="2467102" y="231355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257">
              <a:extLst>
                <a:ext uri="{FF2B5EF4-FFF2-40B4-BE49-F238E27FC236}">
                  <a16:creationId xmlns:a16="http://schemas.microsoft.com/office/drawing/2014/main" id="{CD77AF9D-F95F-26B3-418C-1F03E204ADE6}"/>
                </a:ext>
              </a:extLst>
            </p:cNvPr>
            <p:cNvSpPr/>
            <p:nvPr/>
          </p:nvSpPr>
          <p:spPr>
            <a:xfrm>
              <a:off x="485546" y="2587879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Rectangle 258">
              <a:extLst>
                <a:ext uri="{FF2B5EF4-FFF2-40B4-BE49-F238E27FC236}">
                  <a16:creationId xmlns:a16="http://schemas.microsoft.com/office/drawing/2014/main" id="{AF2089AC-A459-DBAB-85EF-F26C040EC072}"/>
                </a:ext>
              </a:extLst>
            </p:cNvPr>
            <p:cNvSpPr/>
            <p:nvPr/>
          </p:nvSpPr>
          <p:spPr>
            <a:xfrm>
              <a:off x="555650" y="2587879"/>
              <a:ext cx="368159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УЧАСТНИКИ ПЕД.ПРОЦЕССА.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7" name="Rectangle 259">
              <a:extLst>
                <a:ext uri="{FF2B5EF4-FFF2-40B4-BE49-F238E27FC236}">
                  <a16:creationId xmlns:a16="http://schemas.microsoft.com/office/drawing/2014/main" id="{4ED5C5DB-C0F9-57FF-B6A8-C9F3CDB5484A}"/>
                </a:ext>
              </a:extLst>
            </p:cNvPr>
            <p:cNvSpPr/>
            <p:nvPr/>
          </p:nvSpPr>
          <p:spPr>
            <a:xfrm>
              <a:off x="3325114" y="258787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8" name="Rectangle 260">
              <a:extLst>
                <a:ext uri="{FF2B5EF4-FFF2-40B4-BE49-F238E27FC236}">
                  <a16:creationId xmlns:a16="http://schemas.microsoft.com/office/drawing/2014/main" id="{17AB5CDE-9105-A2D7-8276-734DEA539CCF}"/>
                </a:ext>
              </a:extLst>
            </p:cNvPr>
            <p:cNvSpPr/>
            <p:nvPr/>
          </p:nvSpPr>
          <p:spPr>
            <a:xfrm>
              <a:off x="537362" y="2862199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9" name="Rectangle 261">
              <a:extLst>
                <a:ext uri="{FF2B5EF4-FFF2-40B4-BE49-F238E27FC236}">
                  <a16:creationId xmlns:a16="http://schemas.microsoft.com/office/drawing/2014/main" id="{0A4E0CD8-E35E-8F1F-45E4-2117DAADB8CC}"/>
                </a:ext>
              </a:extLst>
            </p:cNvPr>
            <p:cNvSpPr/>
            <p:nvPr/>
          </p:nvSpPr>
          <p:spPr>
            <a:xfrm>
              <a:off x="607466" y="2862199"/>
              <a:ext cx="354386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ВЛАДЕЮТ ИНФОРМАЦИЕЙ.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0" name="Rectangle 262">
              <a:extLst>
                <a:ext uri="{FF2B5EF4-FFF2-40B4-BE49-F238E27FC236}">
                  <a16:creationId xmlns:a16="http://schemas.microsoft.com/office/drawing/2014/main" id="{608F2CBF-1DE9-A7FF-0A4A-62501317D357}"/>
                </a:ext>
              </a:extLst>
            </p:cNvPr>
            <p:cNvSpPr/>
            <p:nvPr/>
          </p:nvSpPr>
          <p:spPr>
            <a:xfrm>
              <a:off x="3273298" y="286219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1" name="Rectangle 263">
              <a:extLst>
                <a:ext uri="{FF2B5EF4-FFF2-40B4-BE49-F238E27FC236}">
                  <a16:creationId xmlns:a16="http://schemas.microsoft.com/office/drawing/2014/main" id="{D9EC71D2-76A6-D8B1-7438-594A63373FB0}"/>
                </a:ext>
              </a:extLst>
            </p:cNvPr>
            <p:cNvSpPr/>
            <p:nvPr/>
          </p:nvSpPr>
          <p:spPr>
            <a:xfrm>
              <a:off x="426110" y="3136519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2" name="Rectangle 264">
              <a:extLst>
                <a:ext uri="{FF2B5EF4-FFF2-40B4-BE49-F238E27FC236}">
                  <a16:creationId xmlns:a16="http://schemas.microsoft.com/office/drawing/2014/main" id="{1C9836AC-EFFC-F847-5BAB-3554DD9A8E07}"/>
                </a:ext>
              </a:extLst>
            </p:cNvPr>
            <p:cNvSpPr/>
            <p:nvPr/>
          </p:nvSpPr>
          <p:spPr>
            <a:xfrm>
              <a:off x="496214" y="3136519"/>
              <a:ext cx="383787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ПОЛУЧАЮТ РЕКОМЕНДАЦИИ.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3" name="Rectangle 265">
              <a:extLst>
                <a:ext uri="{FF2B5EF4-FFF2-40B4-BE49-F238E27FC236}">
                  <a16:creationId xmlns:a16="http://schemas.microsoft.com/office/drawing/2014/main" id="{327050D9-1709-2E16-2C36-2D283B47D66F}"/>
                </a:ext>
              </a:extLst>
            </p:cNvPr>
            <p:cNvSpPr/>
            <p:nvPr/>
          </p:nvSpPr>
          <p:spPr>
            <a:xfrm>
              <a:off x="3383026" y="313651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" name="Shape 266">
              <a:extLst>
                <a:ext uri="{FF2B5EF4-FFF2-40B4-BE49-F238E27FC236}">
                  <a16:creationId xmlns:a16="http://schemas.microsoft.com/office/drawing/2014/main" id="{D2B0CA92-C013-84E1-D56D-C73C97F78B77}"/>
                </a:ext>
              </a:extLst>
            </p:cNvPr>
            <p:cNvSpPr/>
            <p:nvPr/>
          </p:nvSpPr>
          <p:spPr>
            <a:xfrm>
              <a:off x="3810000" y="1828800"/>
              <a:ext cx="4191000" cy="1981200"/>
            </a:xfrm>
            <a:custGeom>
              <a:avLst/>
              <a:gdLst/>
              <a:ahLst/>
              <a:cxnLst/>
              <a:rect l="0" t="0" r="0" b="0"/>
              <a:pathLst>
                <a:path w="4191000" h="1981200">
                  <a:moveTo>
                    <a:pt x="2095500" y="0"/>
                  </a:moveTo>
                  <a:cubicBezTo>
                    <a:pt x="3252851" y="0"/>
                    <a:pt x="4191000" y="443484"/>
                    <a:pt x="4191000" y="990600"/>
                  </a:cubicBezTo>
                  <a:cubicBezTo>
                    <a:pt x="4191000" y="1537716"/>
                    <a:pt x="3252851" y="1981200"/>
                    <a:pt x="2095500" y="1981200"/>
                  </a:cubicBezTo>
                  <a:cubicBezTo>
                    <a:pt x="938149" y="1981200"/>
                    <a:pt x="0" y="1537716"/>
                    <a:pt x="0" y="990600"/>
                  </a:cubicBezTo>
                  <a:cubicBezTo>
                    <a:pt x="0" y="443484"/>
                    <a:pt x="938149" y="0"/>
                    <a:pt x="209550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267">
              <a:extLst>
                <a:ext uri="{FF2B5EF4-FFF2-40B4-BE49-F238E27FC236}">
                  <a16:creationId xmlns:a16="http://schemas.microsoft.com/office/drawing/2014/main" id="{21E42346-AF02-3945-F2C5-5E90D45052DE}"/>
                </a:ext>
              </a:extLst>
            </p:cNvPr>
            <p:cNvSpPr/>
            <p:nvPr/>
          </p:nvSpPr>
          <p:spPr>
            <a:xfrm>
              <a:off x="3810000" y="1828800"/>
              <a:ext cx="4191000" cy="1981200"/>
            </a:xfrm>
            <a:custGeom>
              <a:avLst/>
              <a:gdLst/>
              <a:ahLst/>
              <a:cxnLst/>
              <a:rect l="0" t="0" r="0" b="0"/>
              <a:pathLst>
                <a:path w="4191000" h="1981200">
                  <a:moveTo>
                    <a:pt x="0" y="990600"/>
                  </a:moveTo>
                  <a:cubicBezTo>
                    <a:pt x="0" y="443484"/>
                    <a:pt x="938149" y="0"/>
                    <a:pt x="2095500" y="0"/>
                  </a:cubicBezTo>
                  <a:cubicBezTo>
                    <a:pt x="3252851" y="0"/>
                    <a:pt x="4191000" y="443484"/>
                    <a:pt x="4191000" y="990600"/>
                  </a:cubicBezTo>
                  <a:cubicBezTo>
                    <a:pt x="4191000" y="1537716"/>
                    <a:pt x="3252851" y="1981200"/>
                    <a:pt x="2095500" y="1981200"/>
                  </a:cubicBezTo>
                  <a:cubicBezTo>
                    <a:pt x="938149" y="1981200"/>
                    <a:pt x="0" y="1537716"/>
                    <a:pt x="0" y="99060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Rectangle 268">
              <a:extLst>
                <a:ext uri="{FF2B5EF4-FFF2-40B4-BE49-F238E27FC236}">
                  <a16:creationId xmlns:a16="http://schemas.microsoft.com/office/drawing/2014/main" id="{4D487E91-6024-CF23-DAEB-1C286F4C9719}"/>
                </a:ext>
              </a:extLst>
            </p:cNvPr>
            <p:cNvSpPr/>
            <p:nvPr/>
          </p:nvSpPr>
          <p:spPr>
            <a:xfrm>
              <a:off x="5088001" y="2313559"/>
              <a:ext cx="217721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РУКОВОДИТЕЛИ: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7" name="Rectangle 269">
              <a:extLst>
                <a:ext uri="{FF2B5EF4-FFF2-40B4-BE49-F238E27FC236}">
                  <a16:creationId xmlns:a16="http://schemas.microsoft.com/office/drawing/2014/main" id="{99393D4D-6986-89A2-D7A9-FC524E4E520C}"/>
                </a:ext>
              </a:extLst>
            </p:cNvPr>
            <p:cNvSpPr/>
            <p:nvPr/>
          </p:nvSpPr>
          <p:spPr>
            <a:xfrm>
              <a:off x="6724777" y="231355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8" name="Rectangle 270">
              <a:extLst>
                <a:ext uri="{FF2B5EF4-FFF2-40B4-BE49-F238E27FC236}">
                  <a16:creationId xmlns:a16="http://schemas.microsoft.com/office/drawing/2014/main" id="{22D8ABCB-A210-E2BE-9767-E7F62151D303}"/>
                </a:ext>
              </a:extLst>
            </p:cNvPr>
            <p:cNvSpPr/>
            <p:nvPr/>
          </p:nvSpPr>
          <p:spPr>
            <a:xfrm>
              <a:off x="5292217" y="2587879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9" name="Rectangle 271">
              <a:extLst>
                <a:ext uri="{FF2B5EF4-FFF2-40B4-BE49-F238E27FC236}">
                  <a16:creationId xmlns:a16="http://schemas.microsoft.com/office/drawing/2014/main" id="{48E37B7C-5C73-820F-4E8E-D0477E8368DE}"/>
                </a:ext>
              </a:extLst>
            </p:cNvPr>
            <p:cNvSpPr/>
            <p:nvPr/>
          </p:nvSpPr>
          <p:spPr>
            <a:xfrm>
              <a:off x="5362321" y="2587879"/>
              <a:ext cx="160653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КОЛЛЕКТИВ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0" name="Rectangle 272">
              <a:extLst>
                <a:ext uri="{FF2B5EF4-FFF2-40B4-BE49-F238E27FC236}">
                  <a16:creationId xmlns:a16="http://schemas.microsoft.com/office/drawing/2014/main" id="{F73C47D7-309A-3EA9-7FCB-A4BD6178F458}"/>
                </a:ext>
              </a:extLst>
            </p:cNvPr>
            <p:cNvSpPr/>
            <p:nvPr/>
          </p:nvSpPr>
          <p:spPr>
            <a:xfrm>
              <a:off x="4708271" y="2862199"/>
              <a:ext cx="318571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ЕДИНОМЫШЛЕННИКОВ.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1" name="Rectangle 273">
              <a:extLst>
                <a:ext uri="{FF2B5EF4-FFF2-40B4-BE49-F238E27FC236}">
                  <a16:creationId xmlns:a16="http://schemas.microsoft.com/office/drawing/2014/main" id="{625110B5-820F-998E-EC72-15885830D96A}"/>
                </a:ext>
              </a:extLst>
            </p:cNvPr>
            <p:cNvSpPr/>
            <p:nvPr/>
          </p:nvSpPr>
          <p:spPr>
            <a:xfrm>
              <a:off x="7104634" y="286219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2" name="Rectangle 274">
              <a:extLst>
                <a:ext uri="{FF2B5EF4-FFF2-40B4-BE49-F238E27FC236}">
                  <a16:creationId xmlns:a16="http://schemas.microsoft.com/office/drawing/2014/main" id="{EA41602F-1DDC-978C-ED6C-F9464CAE7CDE}"/>
                </a:ext>
              </a:extLst>
            </p:cNvPr>
            <p:cNvSpPr/>
            <p:nvPr/>
          </p:nvSpPr>
          <p:spPr>
            <a:xfrm>
              <a:off x="4741799" y="3136519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3" name="Rectangle 275">
              <a:extLst>
                <a:ext uri="{FF2B5EF4-FFF2-40B4-BE49-F238E27FC236}">
                  <a16:creationId xmlns:a16="http://schemas.microsoft.com/office/drawing/2014/main" id="{7609477F-11E2-5717-26C2-D0CF4E940953}"/>
                </a:ext>
              </a:extLst>
            </p:cNvPr>
            <p:cNvSpPr/>
            <p:nvPr/>
          </p:nvSpPr>
          <p:spPr>
            <a:xfrm>
              <a:off x="4811903" y="3136519"/>
              <a:ext cx="300146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ИМИДЖ УЧРЕЖДЕНИЯ.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4" name="Rectangle 276">
              <a:extLst>
                <a:ext uri="{FF2B5EF4-FFF2-40B4-BE49-F238E27FC236}">
                  <a16:creationId xmlns:a16="http://schemas.microsoft.com/office/drawing/2014/main" id="{5963C405-6D97-1BBA-8E8D-05F3ED6CCD85}"/>
                </a:ext>
              </a:extLst>
            </p:cNvPr>
            <p:cNvSpPr/>
            <p:nvPr/>
          </p:nvSpPr>
          <p:spPr>
            <a:xfrm>
              <a:off x="7069582" y="313651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15" name="Rectangle 58">
            <a:extLst>
              <a:ext uri="{FF2B5EF4-FFF2-40B4-BE49-F238E27FC236}">
                <a16:creationId xmlns:a16="http://schemas.microsoft.com/office/drawing/2014/main" id="{D1309E38-2976-80B2-7C30-5EEFE950C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59">
            <a:extLst>
              <a:ext uri="{FF2B5EF4-FFF2-40B4-BE49-F238E27FC236}">
                <a16:creationId xmlns:a16="http://schemas.microsoft.com/office/drawing/2014/main" id="{17CDBC02-496E-4F7F-21BD-96CE58F9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711" y="359125"/>
            <a:ext cx="6905753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ВЗАИМОДЕЙСТВИЯ ДОУ И СЕМЬИ ДАЕТ СЛЕДУЮЩИЕ РЕЗУЛЬТАТЫ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16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1305</Words>
  <Application>Microsoft Office PowerPoint</Application>
  <PresentationFormat>Экран (4:3)</PresentationFormat>
  <Paragraphs>315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Тема Office</vt:lpstr>
      <vt:lpstr>Муниципальное бюджетное дошкольное образовательное учреждение «Детский сад «Совёнок»</vt:lpstr>
      <vt:lpstr>Любая работа эффективна тогда, когда   она правильно организована.</vt:lpstr>
      <vt:lpstr>       </vt:lpstr>
      <vt:lpstr>       </vt:lpstr>
      <vt:lpstr>         Традиционные формы работы ДОУ с семьей. </vt:lpstr>
      <vt:lpstr>Презентация PowerPoint</vt:lpstr>
      <vt:lpstr>Презентация PowerPoint</vt:lpstr>
      <vt:lpstr>Презентация PowerPoint</vt:lpstr>
      <vt:lpstr>Презентация PowerPoint</vt:lpstr>
      <vt:lpstr> МОДЕЛИ ВЗАИМОДЕЙСТВИЯ УЧАСТНИКОВ ОБРАЗОВАТЕЛЬНОГО ПРОЦЕССА  </vt:lpstr>
      <vt:lpstr> МОДЕЛЬ ПЕДАГОГ-РЕБЕНОК ПРОХОДИТ ЧЕРЕЗ СЛЕДУЮЩИЕ ФОРМЫ ВЗАИМОДЕЙСТВИЯ </vt:lpstr>
      <vt:lpstr>Презентация PowerPoint</vt:lpstr>
      <vt:lpstr> МОДЕЛЬ ПЕДАГОГ-ПЕДАГОГ  </vt:lpstr>
      <vt:lpstr>ФОРМЫ ВЗАИМОДЕЙСТВИЯ  ПЕДАГОГОВ</vt:lpstr>
      <vt:lpstr>  </vt:lpstr>
      <vt:lpstr>  </vt:lpstr>
      <vt:lpstr> </vt:lpstr>
      <vt:lpstr>       </vt:lpstr>
      <vt:lpstr>Презентация PowerPoint</vt:lpstr>
      <vt:lpstr>     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71</cp:revision>
  <dcterms:created xsi:type="dcterms:W3CDTF">2013-01-06T18:32:13Z</dcterms:created>
  <dcterms:modified xsi:type="dcterms:W3CDTF">2025-02-16T06:17:52Z</dcterms:modified>
</cp:coreProperties>
</file>